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C6E25-CAEA-9E7D-0EC5-FCC6CE8E2B1A}" name="Gabard-Durnam, Laurel" initials="GDL" userId="S::laurel.gabard-durnam@northeastern.edu::bc17a1f0-f299-4b6c-bd4c-c80db376514f" providerId="AD"/>
  <p188:author id="{3F48322D-04D2-3C56-DD47-32AADFB8DFD4}" name="Psyche Loui" initials="PL" userId="Psyche Loui" providerId="None"/>
  <p188:author id="{8443ED59-20C7-4FDF-8DCA-8A14D1AA1C8C}" name="Microsoft Office User" initials="MOU" userId="Microsoft Office User" providerId="None"/>
  <p188:author id="{BD517966-EBE8-5446-3F87-A72BB77ACF5A}" name="Davidow, Juliet" initials="JD" userId="S::jydavidow@northeastern.edu::ea59b7a8-f86f-456d-85f3-056815490d3a" providerId="AD"/>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0005"/>
    <a:srgbClr val="136E12"/>
    <a:srgbClr val="CB86BA"/>
    <a:srgbClr val="CFC6D8"/>
    <a:srgbClr val="CA99A4"/>
    <a:srgbClr val="159BD4"/>
    <a:srgbClr val="161693"/>
    <a:srgbClr val="E7D3E1"/>
    <a:srgbClr val="9A0000"/>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10" d="100"/>
          <a:sy n="10" d="100"/>
        </p:scale>
        <p:origin x="1728"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hyperlink" Target="https://doi.org/10.1073/pnas.1809855116" TargetMode="External"/><Relationship Id="rId26" Type="http://schemas.openxmlformats.org/officeDocument/2006/relationships/hyperlink" Target="https://doi.org/10.1162/jocn_a_02028" TargetMode="External"/><Relationship Id="rId3" Type="http://schemas.openxmlformats.org/officeDocument/2006/relationships/image" Target="../media/image1.png"/><Relationship Id="rId21" Type="http://schemas.openxmlformats.org/officeDocument/2006/relationships/hyperlink" Target="https://doi.org/10.1016/j.tics.2018.05.003" TargetMode="External"/><Relationship Id="rId34"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hyperlink" Target="https://doi.org/10.1111/nyas.14241" TargetMode="External"/><Relationship Id="rId25" Type="http://schemas.openxmlformats.org/officeDocument/2006/relationships/hyperlink" Target="https://doi.org/10.1525/mp.2010.27.5.377" TargetMode="External"/><Relationship Id="rId33"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hyperlink" Target="https://doi.org/10.1016/j.bandc.2013.09.011" TargetMode="External"/><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hyperlink" Target="https://doi.org/10.1111/j.0956-7976.2005.00779.x" TargetMode="External"/><Relationship Id="rId32" Type="http://schemas.openxmlformats.org/officeDocument/2006/relationships/image" Target="../media/image1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hyperlink" Target="https://doi.org/10.1038/s41598-022-15687-5" TargetMode="External"/><Relationship Id="rId28" Type="http://schemas.openxmlformats.org/officeDocument/2006/relationships/image" Target="../media/image15.png"/><Relationship Id="rId36" Type="http://schemas.openxmlformats.org/officeDocument/2006/relationships/image" Target="../media/image22.png"/><Relationship Id="rId10" Type="http://schemas.openxmlformats.org/officeDocument/2006/relationships/image" Target="../media/image8.png"/><Relationship Id="rId19" Type="http://schemas.openxmlformats.org/officeDocument/2006/relationships/hyperlink" Target="https://doi.org/10.1016/S0149-7634(00)00014-2" TargetMode="External"/><Relationship Id="rId31"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doi.org/10.1101/2022.06.17.496615" TargetMode="External"/><Relationship Id="rId27" Type="http://schemas.openxmlformats.org/officeDocument/2006/relationships/hyperlink" Target="https://doi.org/10.1111/nyas.14656" TargetMode="External"/><Relationship Id="rId30" Type="http://schemas.openxmlformats.org/officeDocument/2006/relationships/image" Target="../media/image17.png"/><Relationship Id="rId35" Type="http://schemas.microsoft.com/office/2007/relationships/hdphoto" Target="../media/hdphoto1.wdp"/><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10" name="Google Shape;121;p1">
            <a:extLst>
              <a:ext uri="{FF2B5EF4-FFF2-40B4-BE49-F238E27FC236}">
                <a16:creationId xmlns:a16="http://schemas.microsoft.com/office/drawing/2014/main" id="{BA7FB950-4E35-5FAD-C3D6-FBFB1EE82F9E}"/>
              </a:ext>
            </a:extLst>
          </p:cNvPr>
          <p:cNvSpPr/>
          <p:nvPr/>
        </p:nvSpPr>
        <p:spPr>
          <a:xfrm>
            <a:off x="29403443" y="12970540"/>
            <a:ext cx="14154244" cy="2294588"/>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72" name="Google Shape;87;p1">
            <a:extLst>
              <a:ext uri="{FF2B5EF4-FFF2-40B4-BE49-F238E27FC236}">
                <a16:creationId xmlns:a16="http://schemas.microsoft.com/office/drawing/2014/main" id="{C03AA2C8-B5E0-F707-0CE4-EFDF24DF989E}"/>
              </a:ext>
            </a:extLst>
          </p:cNvPr>
          <p:cNvSpPr/>
          <p:nvPr/>
        </p:nvSpPr>
        <p:spPr>
          <a:xfrm>
            <a:off x="29417538" y="6541370"/>
            <a:ext cx="13937341" cy="1750765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1" i="0" u="none" strike="noStrike" dirty="0">
                <a:solidFill>
                  <a:srgbClr val="000000"/>
                </a:solidFill>
                <a:effectLst/>
                <a:latin typeface="Arial" panose="020B0604020202020204" pitchFamily="34" charset="0"/>
                <a:cs typeface="Arial" panose="020B0604020202020204" pitchFamily="34" charset="0"/>
              </a:rPr>
              <a:t>Aim </a:t>
            </a:r>
            <a:r>
              <a:rPr lang="en-US" sz="3200" b="1" dirty="0">
                <a:latin typeface="Arial" panose="020B0604020202020204" pitchFamily="34" charset="0"/>
                <a:cs typeface="Arial" panose="020B0604020202020204" pitchFamily="34" charset="0"/>
              </a:rPr>
              <a:t>2</a:t>
            </a:r>
            <a:r>
              <a:rPr lang="en-US" sz="3200" b="0" i="0" u="none" strike="noStrike" dirty="0">
                <a:solidFill>
                  <a:srgbClr val="000000"/>
                </a:solidFill>
                <a:effectLst/>
                <a:latin typeface="Arial" panose="020B0604020202020204" pitchFamily="34" charset="0"/>
                <a:cs typeface="Arial" panose="020B0604020202020204" pitchFamily="34" charset="0"/>
              </a:rPr>
              <a:t>: To compare functional connectivity during music listening across children, adolescents, and young adults, using fMRI</a:t>
            </a:r>
          </a:p>
          <a:p>
            <a:pPr fontAlgn="base"/>
            <a:endParaRPr lang="en-US" sz="3200"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b="1" dirty="0">
                <a:latin typeface="Arial" panose="020B0604020202020204" pitchFamily="34" charset="0"/>
                <a:cs typeface="Arial" panose="020B0604020202020204" pitchFamily="34" charset="0"/>
              </a:rPr>
              <a:t>Developmental Hypothesis</a:t>
            </a:r>
            <a:r>
              <a:rPr lang="en-US" sz="3200" dirty="0">
                <a:latin typeface="Arial" panose="020B0604020202020204" pitchFamily="34" charset="0"/>
                <a:cs typeface="Arial" panose="020B0604020202020204" pitchFamily="34" charset="0"/>
              </a:rPr>
              <a:t>: Adolescents will show greater </a:t>
            </a:r>
            <a:r>
              <a:rPr lang="en-US" sz="3200" dirty="0" err="1">
                <a:latin typeface="Arial" panose="020B0604020202020204" pitchFamily="34" charset="0"/>
                <a:cs typeface="Arial" panose="020B0604020202020204" pitchFamily="34" charset="0"/>
              </a:rPr>
              <a:t>fronto</a:t>
            </a:r>
            <a:r>
              <a:rPr lang="en-US" sz="3200" dirty="0">
                <a:latin typeface="Arial" panose="020B0604020202020204" pitchFamily="34" charset="0"/>
                <a:cs typeface="Arial" panose="020B0604020202020204" pitchFamily="34" charset="0"/>
              </a:rPr>
              <a:t>-striatal connectivity while listening to liked music &amp; greater hippocampal-striatal/prefrontal connectivity while listening to melodies presented more often during the behavioral task.</a:t>
            </a: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dirty="0">
                <a:latin typeface="Arial" panose="020B0604020202020204" pitchFamily="34" charset="0"/>
                <a:cs typeface="Arial" panose="020B0604020202020204" pitchFamily="34" charset="0"/>
              </a:rPr>
              <a:t>. </a:t>
            </a:r>
          </a:p>
        </p:txBody>
      </p:sp>
      <p:pic>
        <p:nvPicPr>
          <p:cNvPr id="75" name="Picture 14">
            <a:extLst>
              <a:ext uri="{FF2B5EF4-FFF2-40B4-BE49-F238E27FC236}">
                <a16:creationId xmlns:a16="http://schemas.microsoft.com/office/drawing/2014/main" id="{901030B2-1490-BDED-3E31-5F0AA8BD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5790" y="25864302"/>
            <a:ext cx="9326222" cy="5187156"/>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21;p1">
            <a:extLst>
              <a:ext uri="{FF2B5EF4-FFF2-40B4-BE49-F238E27FC236}">
                <a16:creationId xmlns:a16="http://schemas.microsoft.com/office/drawing/2014/main" id="{62E7DFA2-EB34-039A-AE91-B9145FAA4444}"/>
              </a:ext>
            </a:extLst>
          </p:cNvPr>
          <p:cNvSpPr/>
          <p:nvPr/>
        </p:nvSpPr>
        <p:spPr>
          <a:xfrm>
            <a:off x="14880688" y="22491816"/>
            <a:ext cx="13880593" cy="407024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84" name="Google Shape;84;p1"/>
          <p:cNvSpPr/>
          <p:nvPr/>
        </p:nvSpPr>
        <p:spPr>
          <a:xfrm>
            <a:off x="710024" y="501352"/>
            <a:ext cx="42499105" cy="44246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Leveraging novel music to examine age-related reward </a:t>
            </a:r>
          </a:p>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responses across development</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dirty="0">
                <a:solidFill>
                  <a:schemeClr val="lt1"/>
                </a:solidFill>
                <a:latin typeface="Arial" panose="020B0604020202020204" pitchFamily="34" charset="0"/>
                <a:ea typeface="Helvetica Neue"/>
                <a:cs typeface="Arial" panose="020B0604020202020204" pitchFamily="34" charset="0"/>
                <a:sym typeface="Helvetica Neue"/>
              </a:rPr>
              <a:t>,</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Kelsie L. Lopez, Juliet Y.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Davidow</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10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7" name="Google Shape;87;p1"/>
          <p:cNvSpPr/>
          <p:nvPr/>
        </p:nvSpPr>
        <p:spPr>
          <a:xfrm>
            <a:off x="14910498" y="6527205"/>
            <a:ext cx="13880592" cy="1256687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1</a:t>
            </a:r>
            <a:r>
              <a:rPr lang="en-US" sz="3200" b="0" i="0" u="none" strike="noStrike" dirty="0">
                <a:solidFill>
                  <a:srgbClr val="000000"/>
                </a:solidFill>
                <a:effectLst/>
                <a:latin typeface="Arial" panose="020B0604020202020204" pitchFamily="34" charset="0"/>
                <a:cs typeface="Arial" panose="020B0604020202020204" pitchFamily="34" charset="0"/>
              </a:rPr>
              <a:t>: To characterize differences in behavioral reward responses (i.e. liking ratings) to music across children, adolescents, and young adults.</a:t>
            </a:r>
          </a:p>
          <a:p>
            <a:pPr lvl="2" fontAlgn="base"/>
            <a:endParaRPr lang="en-US" sz="3200" b="1"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Using a novel behavioral</a:t>
            </a:r>
            <a:r>
              <a:rPr lang="en-US" sz="3200" baseline="30000" dirty="0">
                <a:latin typeface="Arial" panose="020B0604020202020204" pitchFamily="34" charset="0"/>
                <a:cs typeface="Arial" panose="020B0604020202020204" pitchFamily="34" charset="0"/>
              </a:rPr>
              <a:t>8</a:t>
            </a:r>
            <a:r>
              <a:rPr lang="en-US" sz="3200" b="0" i="0" u="none" strike="noStrike" dirty="0">
                <a:solidFill>
                  <a:srgbClr val="000000"/>
                </a:solidFill>
                <a:effectLst/>
                <a:latin typeface="Arial" panose="020B0604020202020204" pitchFamily="34" charset="0"/>
                <a:cs typeface="Arial" panose="020B0604020202020204" pitchFamily="34" charset="0"/>
              </a:rPr>
              <a:t> and music-listening task fMRI</a:t>
            </a:r>
            <a:r>
              <a:rPr lang="en-US" sz="3200" baseline="30000" dirty="0">
                <a:latin typeface="Arial" panose="020B0604020202020204" pitchFamily="34" charset="0"/>
                <a:cs typeface="Arial" panose="020B0604020202020204" pitchFamily="34" charset="0"/>
              </a:rPr>
              <a:t>9</a:t>
            </a:r>
            <a:r>
              <a:rPr lang="en-US" sz="3200" b="0" i="0" u="none" strike="noStrike" dirty="0">
                <a:solidFill>
                  <a:srgbClr val="000000"/>
                </a:solidFill>
                <a:effectLst/>
                <a:latin typeface="Arial" panose="020B0604020202020204" pitchFamily="34" charset="0"/>
                <a:cs typeface="Arial" panose="020B0604020202020204" pitchFamily="34" charset="0"/>
              </a:rPr>
              <a:t> paradigm developed in our lab, we propose to test the relationship between participants’ liking and familiarity of novel melodies while manipulating exposure and prediction error, in a cross-sectional cohort aged 8-24</a:t>
            </a: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Studying how predictions relate to learning and reward is often challenging because most music that we encounter contains acoustic  features listeners have been exposed to throughout their lives</a:t>
            </a:r>
            <a:r>
              <a:rPr lang="en-US" sz="3200" b="0" i="0" u="none" strike="noStrike" baseline="30000" dirty="0">
                <a:solidFill>
                  <a:srgbClr val="000000"/>
                </a:solidFill>
                <a:effectLst/>
                <a:latin typeface="Arial" panose="020B0604020202020204" pitchFamily="34" charset="0"/>
                <a:cs typeface="Arial" panose="020B0604020202020204" pitchFamily="34" charset="0"/>
              </a:rPr>
              <a:t>10</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To overcome this issue, music stimuli used in this task will be written in the Bohlen-Pierce scale, a musical system acoustically different from existing scales across cultures</a:t>
            </a:r>
            <a:r>
              <a:rPr lang="en-US" sz="3200" b="0" i="0" u="none" strike="noStrike" baseline="30000" dirty="0">
                <a:solidFill>
                  <a:srgbClr val="000000"/>
                </a:solidFill>
                <a:effectLst/>
                <a:latin typeface="Arial" panose="020B0604020202020204" pitchFamily="34" charset="0"/>
                <a:cs typeface="Arial" panose="020B0604020202020204" pitchFamily="34" charset="0"/>
              </a:rPr>
              <a:t>11</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3200" b="1" dirty="0">
                <a:solidFill>
                  <a:schemeClr val="dk1"/>
                </a:solidFill>
                <a:latin typeface="Arial" panose="020B0604020202020204" pitchFamily="34" charset="0"/>
                <a:ea typeface="Helvetica Neue"/>
                <a:cs typeface="Arial" panose="020B0604020202020204" pitchFamily="34" charset="0"/>
                <a:sym typeface="Helvetica Neue"/>
              </a:rPr>
              <a:t>Developmental Hypothesis</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tx1"/>
                </a:solidFill>
                <a:latin typeface="Arial" panose="020B0604020202020204" pitchFamily="34" charset="0"/>
                <a:ea typeface="Helvetica Neue"/>
                <a:cs typeface="Arial" panose="020B0604020202020204" pitchFamily="34" charset="0"/>
                <a:sym typeface="Helvetica Neue"/>
              </a:rPr>
              <a:t>We hypothesize that adolescents would show greater preference for melodies exposed the most during the exposure phase and greater disliking for melodies that contain a prediction error. The age-related trajectory of the fit between number of presentations and liking ratings will be best characterized by an inverse-U curve, peaking in adolescence. In contrast, there should be no age-related differences in the strength of the relationship between familiarity and number of presentations.</a:t>
            </a:r>
          </a:p>
          <a:p>
            <a:pPr lvl="2" fontAlgn="base"/>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2800" b="0" i="0" u="none" strike="noStrike" dirty="0">
                <a:solidFill>
                  <a:srgbClr val="000000"/>
                </a:solidFill>
                <a:effectLst/>
                <a:latin typeface="Arial" panose="020B0604020202020204" pitchFamily="34" charset="0"/>
                <a:cs typeface="Arial" panose="020B0604020202020204" pitchFamily="34" charset="0"/>
              </a:rPr>
              <a:t>Power analyses from adult data indicate that a sample size of N=68 will have 80% power in detecting an effect of number of presentations on subsequent liking ratings. To account for data loss, we will recruit 78 participants, evenly distributed across age, to meet this sample size. We are exploring ways to ensure we are powered to detect age-related effects, which may increase planned sample size.</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4">
            <a:alphaModFix/>
          </a:blip>
          <a:srcRect/>
          <a:stretch/>
        </p:blipFill>
        <p:spPr>
          <a:xfrm>
            <a:off x="3793154" y="827756"/>
            <a:ext cx="3855552" cy="3823631"/>
          </a:xfrm>
          <a:prstGeom prst="rect">
            <a:avLst/>
          </a:prstGeom>
          <a:noFill/>
          <a:ln>
            <a:noFill/>
          </a:ln>
        </p:spPr>
      </p:pic>
      <p:sp>
        <p:nvSpPr>
          <p:cNvPr id="90" name="Google Shape;90;p1"/>
          <p:cNvSpPr/>
          <p:nvPr/>
        </p:nvSpPr>
        <p:spPr>
          <a:xfrm>
            <a:off x="710024" y="5450458"/>
            <a:ext cx="13877365"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Introduction</a:t>
            </a:r>
            <a:endParaRPr sz="5000" dirty="0">
              <a:latin typeface="Arial" panose="020B0604020202020204" pitchFamily="34" charset="0"/>
              <a:cs typeface="Arial" panose="020B0604020202020204" pitchFamily="34" charset="0"/>
            </a:endParaRPr>
          </a:p>
        </p:txBody>
      </p:sp>
      <p:sp>
        <p:nvSpPr>
          <p:cNvPr id="102" name="Google Shape;102;p1"/>
          <p:cNvSpPr/>
          <p:nvPr/>
        </p:nvSpPr>
        <p:spPr>
          <a:xfrm>
            <a:off x="29313182" y="24130025"/>
            <a:ext cx="14243360" cy="172067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cortex sensitive to PE; FC with mPFC tracks with both exposure &amp; PE </a:t>
            </a:r>
            <a:endParaRPr sz="5000"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816172" y="6541369"/>
            <a:ext cx="13774857" cy="3138690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Listening to music is regarded as one of the most pleasurable experiences across the lifespan</a:t>
            </a:r>
            <a:r>
              <a:rPr lang="en-US" sz="3200" baseline="30000" dirty="0">
                <a:latin typeface="Arial" panose="020B0604020202020204" pitchFamily="34" charset="0"/>
                <a:cs typeface="Arial" panose="020B0604020202020204" pitchFamily="34" charset="0"/>
              </a:rPr>
              <a:t>1</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 interactions between auditory and reward neural systems</a:t>
            </a:r>
            <a:r>
              <a:rPr lang="en-US" sz="3200" baseline="30000" dirty="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accrues implicit reward value by exploiting reward-prediction mechanisms: listeners tend to prefer music with predictable acoustic and structural features</a:t>
            </a:r>
            <a:r>
              <a:rPr lang="en-US" sz="3200" baseline="30000" dirty="0">
                <a:latin typeface="Arial" panose="020B0604020202020204" pitchFamily="34" charset="0"/>
                <a:cs typeface="Arial" panose="020B0604020202020204" pitchFamily="34" charset="0"/>
              </a:rPr>
              <a:t>3</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There are also lifespan differences in which music is most preferred: Older adults (ages 55+) show lifelong preference for music from adolescence, which also elicits the most spontaneous music-evoked autobiographical memories (MEAMs) in this population (the “reminiscence bump” effect</a:t>
            </a:r>
            <a:r>
              <a:rPr lang="en-US" sz="3200" baseline="30000" dirty="0">
                <a:latin typeface="Arial" panose="020B0604020202020204" pitchFamily="34" charset="0"/>
                <a:cs typeface="Arial" panose="020B0604020202020204" pitchFamily="34" charset="0"/>
              </a:rPr>
              <a:t>4</a:t>
            </a:r>
            <a:r>
              <a:rPr lang="en-US" sz="3200" dirty="0">
                <a:latin typeface="Arial" panose="020B0604020202020204" pitchFamily="34" charset="0"/>
                <a:cs typeface="Arial" panose="020B0604020202020204" pitchFamily="34" charset="0"/>
              </a:rPr>
              <a:t>):</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b="1" dirty="0">
                <a:latin typeface="Arial" panose="020B0604020202020204" pitchFamily="34" charset="0"/>
                <a:cs typeface="Arial" panose="020B0604020202020204" pitchFamily="34" charset="0"/>
              </a:rPr>
              <a:t>The developmental explanation for this preference bump remains unclear. </a:t>
            </a:r>
            <a:r>
              <a:rPr lang="en-US" sz="3200" dirty="0">
                <a:latin typeface="Arial" panose="020B0604020202020204" pitchFamily="34" charset="0"/>
                <a:cs typeface="Arial" panose="020B0604020202020204" pitchFamily="34" charset="0"/>
              </a:rPr>
              <a:t>Here we test a candidate mechanism:</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show heightened sensitivity to non-music reward-predictive cues and rewarding outcomes</a:t>
            </a:r>
            <a:r>
              <a:rPr lang="en-US" sz="3200" baseline="30000" dirty="0">
                <a:latin typeface="Arial" panose="020B0604020202020204" pitchFamily="34" charset="0"/>
                <a:cs typeface="Arial" panose="020B0604020202020204" pitchFamily="34" charset="0"/>
              </a:rPr>
              <a:t>5</a:t>
            </a:r>
            <a:r>
              <a:rPr lang="en-US" sz="3200" dirty="0">
                <a:latin typeface="Arial" panose="020B0604020202020204" pitchFamily="34" charset="0"/>
                <a:cs typeface="Arial" panose="020B0604020202020204" pitchFamily="34" charset="0"/>
              </a:rPr>
              <a:t>, attributed to peak levels of dopamine signaling and reward system responsivity during this time</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err="1">
                <a:latin typeface="Arial" panose="020B0604020202020204" pitchFamily="34" charset="0"/>
                <a:cs typeface="Arial" panose="020B0604020202020204" pitchFamily="34" charset="0"/>
              </a:rPr>
              <a:t>Corticostriatal</a:t>
            </a:r>
            <a:r>
              <a:rPr lang="en-US" sz="3200" dirty="0">
                <a:latin typeface="Arial" panose="020B0604020202020204" pitchFamily="34" charset="0"/>
                <a:cs typeface="Arial" panose="020B0604020202020204" pitchFamily="34" charset="0"/>
              </a:rPr>
              <a:t> functional connectivity also shows positive age-related changes during adolescence</a:t>
            </a:r>
            <a:r>
              <a:rPr lang="en-US" sz="3200" baseline="30000" dirty="0">
                <a:latin typeface="Arial" panose="020B0604020202020204" pitchFamily="34" charset="0"/>
                <a:cs typeface="Arial" panose="020B0604020202020204" pitchFamily="34" charset="0"/>
              </a:rPr>
              <a:t>7</a:t>
            </a: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5"/>
          <a:stretch>
            <a:fillRect/>
          </a:stretch>
        </p:blipFill>
        <p:spPr>
          <a:xfrm>
            <a:off x="39160669" y="430621"/>
            <a:ext cx="3850077" cy="3054455"/>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860428" y="7730800"/>
            <a:ext cx="13880592" cy="972420"/>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Behavioral Task</a:t>
            </a:r>
            <a:endParaRPr lang="en-US" sz="5000" dirty="0">
              <a:latin typeface="Arial" panose="020B0604020202020204" pitchFamily="34" charset="0"/>
              <a:cs typeface="Arial" panose="020B0604020202020204" pitchFamily="34" charset="0"/>
            </a:endParaRPr>
          </a:p>
        </p:txBody>
      </p:sp>
      <p:pic>
        <p:nvPicPr>
          <p:cNvPr id="5" name="Picture 4" descr="A picture containing text, graphics, graphic design, clipart&#10;&#10;Description automatically generated">
            <a:extLst>
              <a:ext uri="{FF2B5EF4-FFF2-40B4-BE49-F238E27FC236}">
                <a16:creationId xmlns:a16="http://schemas.microsoft.com/office/drawing/2014/main" id="{3A736DFC-B350-F4C2-6844-E25222E01CC8}"/>
              </a:ext>
            </a:extLst>
          </p:cNvPr>
          <p:cNvPicPr>
            <a:picLocks noChangeAspect="1"/>
          </p:cNvPicPr>
          <p:nvPr/>
        </p:nvPicPr>
        <p:blipFill>
          <a:blip r:embed="rId6"/>
          <a:stretch>
            <a:fillRect/>
          </a:stretch>
        </p:blipFill>
        <p:spPr>
          <a:xfrm>
            <a:off x="34085654" y="346872"/>
            <a:ext cx="3054456" cy="3054456"/>
          </a:xfrm>
          <a:prstGeom prst="rect">
            <a:avLst/>
          </a:prstGeom>
        </p:spPr>
      </p:pic>
      <p:sp>
        <p:nvSpPr>
          <p:cNvPr id="7" name="Google Shape;121;p1">
            <a:extLst>
              <a:ext uri="{FF2B5EF4-FFF2-40B4-BE49-F238E27FC236}">
                <a16:creationId xmlns:a16="http://schemas.microsoft.com/office/drawing/2014/main" id="{23EEB91C-EB40-491B-3B2B-BBF557A4607D}"/>
              </a:ext>
            </a:extLst>
          </p:cNvPr>
          <p:cNvSpPr/>
          <p:nvPr/>
        </p:nvSpPr>
        <p:spPr>
          <a:xfrm>
            <a:off x="29115911" y="5453122"/>
            <a:ext cx="14198418"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2</a:t>
            </a:r>
          </a:p>
        </p:txBody>
      </p:sp>
      <p:sp>
        <p:nvSpPr>
          <p:cNvPr id="18" name="Google Shape;121;p1">
            <a:extLst>
              <a:ext uri="{FF2B5EF4-FFF2-40B4-BE49-F238E27FC236}">
                <a16:creationId xmlns:a16="http://schemas.microsoft.com/office/drawing/2014/main" id="{FAC2F673-5E8E-F280-2746-17113F14127F}"/>
              </a:ext>
            </a:extLst>
          </p:cNvPr>
          <p:cNvSpPr/>
          <p:nvPr/>
        </p:nvSpPr>
        <p:spPr>
          <a:xfrm>
            <a:off x="706797" y="32330655"/>
            <a:ext cx="13880592" cy="348449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latin typeface="Arial" panose="020B0604020202020204" pitchFamily="34" charset="0"/>
                <a:cs typeface="Arial" panose="020B0604020202020204" pitchFamily="34" charset="0"/>
              </a:rPr>
              <a:t>Research Questions:</a:t>
            </a:r>
          </a:p>
          <a:p>
            <a:pPr marL="514350" indent="-514350">
              <a:buFont typeface="+mj-lt"/>
              <a:buAutoNum type="arabicPeriod"/>
            </a:pPr>
            <a:r>
              <a:rPr lang="en-US" sz="3200" dirty="0">
                <a:latin typeface="Arial" panose="020B0604020202020204" pitchFamily="34" charset="0"/>
                <a:cs typeface="Arial" panose="020B0604020202020204" pitchFamily="34" charset="0"/>
              </a:rPr>
              <a:t>Does heightened reward sensitivity in adolescence contribute to an increase in music reward valuation during adolescence?</a:t>
            </a:r>
          </a:p>
          <a:p>
            <a:pPr marL="514350" indent="-514350">
              <a:buFont typeface="+mj-lt"/>
              <a:buAutoNum type="arabicPeriod"/>
            </a:pP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How does developmental maturation of the reward system relate to changes in music preference in adolescence?</a:t>
            </a:r>
          </a:p>
        </p:txBody>
      </p:sp>
      <p:pic>
        <p:nvPicPr>
          <p:cNvPr id="3" name="Picture 2" descr="Learning and Brain Development Lab, Northeastern University">
            <a:extLst>
              <a:ext uri="{FF2B5EF4-FFF2-40B4-BE49-F238E27FC236}">
                <a16:creationId xmlns:a16="http://schemas.microsoft.com/office/drawing/2014/main" id="{9B187ECC-918F-92E5-9F70-406AF7D6FD00}"/>
              </a:ext>
            </a:extLst>
          </p:cNvPr>
          <p:cNvPicPr>
            <a:picLocks noChangeAspect="1" noChangeArrowheads="1"/>
          </p:cNvPicPr>
          <p:nvPr/>
        </p:nvPicPr>
        <p:blipFill rotWithShape="1">
          <a:blip r:embed="rId7">
            <a:clrChange>
              <a:clrFrom>
                <a:srgbClr val="3C4425"/>
              </a:clrFrom>
              <a:clrTo>
                <a:srgbClr val="3C4425">
                  <a:alpha val="0"/>
                </a:srgbClr>
              </a:clrTo>
            </a:clrChange>
            <a:extLst>
              <a:ext uri="{28A0092B-C50C-407E-A947-70E740481C1C}">
                <a14:useLocalDpi xmlns:a14="http://schemas.microsoft.com/office/drawing/2010/main" val="0"/>
              </a:ext>
            </a:extLst>
          </a:blip>
          <a:srcRect l="3989" t="9307" r="4414" b="8644"/>
          <a:stretch/>
        </p:blipFill>
        <p:spPr bwMode="auto">
          <a:xfrm>
            <a:off x="35927026" y="3019980"/>
            <a:ext cx="5171530" cy="1780590"/>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F13A25DD-3BF4-1C80-2DB2-55156A073938}"/>
              </a:ext>
            </a:extLst>
          </p:cNvPr>
          <p:cNvSpPr>
            <a:spLocks noChangeAspect="1" noChangeArrowheads="1"/>
          </p:cNvSpPr>
          <p:nvPr/>
        </p:nvSpPr>
        <p:spPr bwMode="auto">
          <a:xfrm>
            <a:off x="22617369" y="193615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AutoShape 10">
            <a:extLst>
              <a:ext uri="{FF2B5EF4-FFF2-40B4-BE49-F238E27FC236}">
                <a16:creationId xmlns:a16="http://schemas.microsoft.com/office/drawing/2014/main" id="{D6CED2BD-09C3-375B-B8D4-19B27F7C9911}"/>
              </a:ext>
            </a:extLst>
          </p:cNvPr>
          <p:cNvSpPr>
            <a:spLocks noChangeAspect="1" noChangeArrowheads="1"/>
          </p:cNvSpPr>
          <p:nvPr/>
        </p:nvSpPr>
        <p:spPr bwMode="auto">
          <a:xfrm>
            <a:off x="22769769" y="195139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38" name="Picture 37" descr="A graph of different age groups&#10;&#10;Description automatically generated with medium confidence">
            <a:extLst>
              <a:ext uri="{FF2B5EF4-FFF2-40B4-BE49-F238E27FC236}">
                <a16:creationId xmlns:a16="http://schemas.microsoft.com/office/drawing/2014/main" id="{AB41CFF4-7F92-9EC0-A4BD-E85E535A4D4C}"/>
              </a:ext>
            </a:extLst>
          </p:cNvPr>
          <p:cNvPicPr>
            <a:picLocks noChangeAspect="1"/>
          </p:cNvPicPr>
          <p:nvPr/>
        </p:nvPicPr>
        <p:blipFill>
          <a:blip r:embed="rId8"/>
          <a:stretch>
            <a:fillRect/>
          </a:stretch>
        </p:blipFill>
        <p:spPr>
          <a:xfrm>
            <a:off x="7591148" y="12799363"/>
            <a:ext cx="6468865" cy="4528205"/>
          </a:xfrm>
          <a:prstGeom prst="rect">
            <a:avLst/>
          </a:prstGeom>
        </p:spPr>
      </p:pic>
      <p:pic>
        <p:nvPicPr>
          <p:cNvPr id="51" name="Picture 50" descr="A graph of different age groups&#10;&#10;Description automatically generated with medium confidence">
            <a:extLst>
              <a:ext uri="{FF2B5EF4-FFF2-40B4-BE49-F238E27FC236}">
                <a16:creationId xmlns:a16="http://schemas.microsoft.com/office/drawing/2014/main" id="{1B31E060-122E-1D0A-872D-7258A5A88B13}"/>
              </a:ext>
            </a:extLst>
          </p:cNvPr>
          <p:cNvPicPr>
            <a:picLocks noChangeAspect="1"/>
          </p:cNvPicPr>
          <p:nvPr/>
        </p:nvPicPr>
        <p:blipFill>
          <a:blip r:embed="rId9"/>
          <a:stretch>
            <a:fillRect/>
          </a:stretch>
        </p:blipFill>
        <p:spPr>
          <a:xfrm>
            <a:off x="643214" y="12799363"/>
            <a:ext cx="6468865" cy="4528206"/>
          </a:xfrm>
          <a:prstGeom prst="rect">
            <a:avLst/>
          </a:prstGeom>
        </p:spPr>
      </p:pic>
      <p:sp>
        <p:nvSpPr>
          <p:cNvPr id="54" name="Google Shape;87;p1">
            <a:extLst>
              <a:ext uri="{FF2B5EF4-FFF2-40B4-BE49-F238E27FC236}">
                <a16:creationId xmlns:a16="http://schemas.microsoft.com/office/drawing/2014/main" id="{F54FCE03-7AC8-C268-27D0-314D1CA2A076}"/>
              </a:ext>
            </a:extLst>
          </p:cNvPr>
          <p:cNvSpPr/>
          <p:nvPr/>
        </p:nvSpPr>
        <p:spPr>
          <a:xfrm>
            <a:off x="1258324" y="17524538"/>
            <a:ext cx="5447844" cy="54600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5" name="Google Shape;87;p1">
            <a:extLst>
              <a:ext uri="{FF2B5EF4-FFF2-40B4-BE49-F238E27FC236}">
                <a16:creationId xmlns:a16="http://schemas.microsoft.com/office/drawing/2014/main" id="{A79353B5-DA51-895E-F872-E9B94166C5F3}"/>
              </a:ext>
            </a:extLst>
          </p:cNvPr>
          <p:cNvSpPr/>
          <p:nvPr/>
        </p:nvSpPr>
        <p:spPr>
          <a:xfrm>
            <a:off x="8162303" y="17587966"/>
            <a:ext cx="5676993" cy="82492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56" name="Picture 16">
            <a:extLst>
              <a:ext uri="{FF2B5EF4-FFF2-40B4-BE49-F238E27FC236}">
                <a16:creationId xmlns:a16="http://schemas.microsoft.com/office/drawing/2014/main" id="{5C721A90-05C0-31D2-7DCE-B1CA48EECD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358"/>
          <a:stretch/>
        </p:blipFill>
        <p:spPr bwMode="auto">
          <a:xfrm>
            <a:off x="29164683" y="8756559"/>
            <a:ext cx="13910345" cy="4043405"/>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65;p1">
            <a:extLst>
              <a:ext uri="{FF2B5EF4-FFF2-40B4-BE49-F238E27FC236}">
                <a16:creationId xmlns:a16="http://schemas.microsoft.com/office/drawing/2014/main" id="{779BE048-096F-D8B9-9DC2-1FEEDF40F82E}"/>
              </a:ext>
            </a:extLst>
          </p:cNvPr>
          <p:cNvSpPr/>
          <p:nvPr/>
        </p:nvSpPr>
        <p:spPr>
          <a:xfrm>
            <a:off x="14884327" y="5450458"/>
            <a:ext cx="13880592"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1</a:t>
            </a:r>
          </a:p>
        </p:txBody>
      </p:sp>
      <p:pic>
        <p:nvPicPr>
          <p:cNvPr id="65" name="Picture 64" descr="A graph of a number of people&#10;&#10;Description automatically generated with medium confidence">
            <a:extLst>
              <a:ext uri="{FF2B5EF4-FFF2-40B4-BE49-F238E27FC236}">
                <a16:creationId xmlns:a16="http://schemas.microsoft.com/office/drawing/2014/main" id="{B9217845-B638-D46F-9AE5-470BCFCB07A1}"/>
              </a:ext>
            </a:extLst>
          </p:cNvPr>
          <p:cNvPicPr>
            <a:picLocks noChangeAspect="1"/>
          </p:cNvPicPr>
          <p:nvPr/>
        </p:nvPicPr>
        <p:blipFill>
          <a:blip r:embed="rId11"/>
          <a:stretch>
            <a:fillRect/>
          </a:stretch>
        </p:blipFill>
        <p:spPr>
          <a:xfrm>
            <a:off x="17386718" y="13925937"/>
            <a:ext cx="8172405" cy="4382965"/>
          </a:xfrm>
          <a:prstGeom prst="rect">
            <a:avLst/>
          </a:prstGeom>
        </p:spPr>
      </p:pic>
      <p:pic>
        <p:nvPicPr>
          <p:cNvPr id="71" name="Picture 70" descr="A comparison of graphs with different colored lines&#10;&#10;Description automatically generated with medium confidence">
            <a:extLst>
              <a:ext uri="{FF2B5EF4-FFF2-40B4-BE49-F238E27FC236}">
                <a16:creationId xmlns:a16="http://schemas.microsoft.com/office/drawing/2014/main" id="{CBCF30B7-1B31-D28B-0D47-A0CA4C168D5D}"/>
              </a:ext>
            </a:extLst>
          </p:cNvPr>
          <p:cNvPicPr>
            <a:picLocks noChangeAspect="1"/>
          </p:cNvPicPr>
          <p:nvPr/>
        </p:nvPicPr>
        <p:blipFill rotWithShape="1">
          <a:blip r:embed="rId12"/>
          <a:srcRect t="8149" b="8155"/>
          <a:stretch/>
        </p:blipFill>
        <p:spPr>
          <a:xfrm>
            <a:off x="15887673" y="27847047"/>
            <a:ext cx="11609712" cy="5465728"/>
          </a:xfrm>
          <a:prstGeom prst="rect">
            <a:avLst/>
          </a:prstGeom>
        </p:spPr>
      </p:pic>
      <p:sp>
        <p:nvSpPr>
          <p:cNvPr id="74" name="Google Shape;87;p1">
            <a:extLst>
              <a:ext uri="{FF2B5EF4-FFF2-40B4-BE49-F238E27FC236}">
                <a16:creationId xmlns:a16="http://schemas.microsoft.com/office/drawing/2014/main" id="{131C1791-1E5D-4403-4882-BB669E2503A1}"/>
              </a:ext>
            </a:extLst>
          </p:cNvPr>
          <p:cNvSpPr/>
          <p:nvPr/>
        </p:nvSpPr>
        <p:spPr>
          <a:xfrm>
            <a:off x="15481287" y="32452134"/>
            <a:ext cx="13880592" cy="617323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40" name="Picture 16">
            <a:extLst>
              <a:ext uri="{FF2B5EF4-FFF2-40B4-BE49-F238E27FC236}">
                <a16:creationId xmlns:a16="http://schemas.microsoft.com/office/drawing/2014/main" id="{1B2D945A-4415-62A4-A9C7-0F92F07205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31901" y="10974615"/>
            <a:ext cx="3110616" cy="759752"/>
          </a:xfrm>
          <a:prstGeom prst="rect">
            <a:avLst/>
          </a:prstGeom>
          <a:noFill/>
          <a:extLst>
            <a:ext uri="{909E8E84-426E-40DD-AFC4-6F175D3DCCD1}">
              <a14:hiddenFill xmlns:a14="http://schemas.microsoft.com/office/drawing/2010/main">
                <a:solidFill>
                  <a:srgbClr val="FFFFFF"/>
                </a:solidFill>
              </a14:hiddenFill>
            </a:ext>
          </a:extLst>
        </p:spPr>
      </p:pic>
      <p:sp>
        <p:nvSpPr>
          <p:cNvPr id="77" name="Google Shape;87;p1">
            <a:extLst>
              <a:ext uri="{FF2B5EF4-FFF2-40B4-BE49-F238E27FC236}">
                <a16:creationId xmlns:a16="http://schemas.microsoft.com/office/drawing/2014/main" id="{D6181F2B-4630-04B6-897D-3894F60D459C}"/>
              </a:ext>
            </a:extLst>
          </p:cNvPr>
          <p:cNvSpPr/>
          <p:nvPr/>
        </p:nvSpPr>
        <p:spPr>
          <a:xfrm>
            <a:off x="39254677" y="10991150"/>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BP Melodies from</a:t>
            </a:r>
          </a:p>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Behavioral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21" name="Google Shape;87;p1">
            <a:extLst>
              <a:ext uri="{FF2B5EF4-FFF2-40B4-BE49-F238E27FC236}">
                <a16:creationId xmlns:a16="http://schemas.microsoft.com/office/drawing/2014/main" id="{7192D0D5-1A04-1632-0EA0-112280C0FCC3}"/>
              </a:ext>
            </a:extLst>
          </p:cNvPr>
          <p:cNvSpPr/>
          <p:nvPr/>
        </p:nvSpPr>
        <p:spPr>
          <a:xfrm>
            <a:off x="24070882" y="29194302"/>
            <a:ext cx="2067454" cy="190829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22" name="Group 21">
            <a:extLst>
              <a:ext uri="{FF2B5EF4-FFF2-40B4-BE49-F238E27FC236}">
                <a16:creationId xmlns:a16="http://schemas.microsoft.com/office/drawing/2014/main" id="{55F87B21-BB75-5FD5-D0B7-A027E2CD1326}"/>
              </a:ext>
            </a:extLst>
          </p:cNvPr>
          <p:cNvGrpSpPr/>
          <p:nvPr/>
        </p:nvGrpSpPr>
        <p:grpSpPr>
          <a:xfrm>
            <a:off x="24360192" y="18407750"/>
            <a:ext cx="3098365" cy="3791415"/>
            <a:chOff x="8305800" y="2076110"/>
            <a:chExt cx="2895600" cy="3332767"/>
          </a:xfrm>
        </p:grpSpPr>
        <p:sp>
          <p:nvSpPr>
            <p:cNvPr id="24" name="Rounded Rectangle 23">
              <a:extLst>
                <a:ext uri="{FF2B5EF4-FFF2-40B4-BE49-F238E27FC236}">
                  <a16:creationId xmlns:a16="http://schemas.microsoft.com/office/drawing/2014/main" id="{B5708AC4-3154-5552-F251-E0BC07CD6AF8}"/>
                </a:ext>
              </a:extLst>
            </p:cNvPr>
            <p:cNvSpPr>
              <a:spLocks noChangeAspect="1"/>
            </p:cNvSpPr>
            <p:nvPr/>
          </p:nvSpPr>
          <p:spPr bwMode="auto">
            <a:xfrm>
              <a:off x="10013626" y="3090068"/>
              <a:ext cx="1187774" cy="953429"/>
            </a:xfrm>
            <a:prstGeom prst="roundRect">
              <a:avLst>
                <a:gd name="adj" fmla="val 9206"/>
              </a:avLst>
            </a:prstGeom>
            <a:pattFill prst="pct90">
              <a:fgClr>
                <a:srgbClr val="92D050"/>
              </a:fgClr>
              <a:bgClr>
                <a:srgbClr val="000000"/>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5" name="Rounded Rectangle 24">
              <a:extLst>
                <a:ext uri="{FF2B5EF4-FFF2-40B4-BE49-F238E27FC236}">
                  <a16:creationId xmlns:a16="http://schemas.microsoft.com/office/drawing/2014/main" id="{5008A6AD-6D22-D46E-9AF0-998D9789790F}"/>
                </a:ext>
              </a:extLst>
            </p:cNvPr>
            <p:cNvSpPr>
              <a:spLocks/>
            </p:cNvSpPr>
            <p:nvPr/>
          </p:nvSpPr>
          <p:spPr bwMode="auto">
            <a:xfrm>
              <a:off x="9631680" y="3244921"/>
              <a:ext cx="1188720" cy="950976"/>
            </a:xfrm>
            <a:prstGeom prst="roundRect">
              <a:avLst>
                <a:gd name="adj" fmla="val 9206"/>
              </a:avLst>
            </a:prstGeom>
            <a:pattFill prst="pct90">
              <a:fgClr>
                <a:srgbClr val="EE7F05"/>
              </a:fgClr>
              <a:bgClr>
                <a:schemeClr val="tx2"/>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6" name="Rounded Rectangle 25">
              <a:extLst>
                <a:ext uri="{FF2B5EF4-FFF2-40B4-BE49-F238E27FC236}">
                  <a16:creationId xmlns:a16="http://schemas.microsoft.com/office/drawing/2014/main" id="{C01CB612-E6BA-FF4C-3087-182C94A2E146}"/>
                </a:ext>
              </a:extLst>
            </p:cNvPr>
            <p:cNvSpPr>
              <a:spLocks/>
            </p:cNvSpPr>
            <p:nvPr/>
          </p:nvSpPr>
          <p:spPr bwMode="auto">
            <a:xfrm>
              <a:off x="9250680" y="3397321"/>
              <a:ext cx="1188720" cy="950976"/>
            </a:xfrm>
            <a:prstGeom prst="roundRect">
              <a:avLst>
                <a:gd name="adj" fmla="val 9206"/>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8" name="TextBox 27">
              <a:extLst>
                <a:ext uri="{FF2B5EF4-FFF2-40B4-BE49-F238E27FC236}">
                  <a16:creationId xmlns:a16="http://schemas.microsoft.com/office/drawing/2014/main" id="{555AF43E-50A2-2DDB-32C6-2A24CFADECE7}"/>
                </a:ext>
              </a:extLst>
            </p:cNvPr>
            <p:cNvSpPr txBox="1"/>
            <p:nvPr/>
          </p:nvSpPr>
          <p:spPr>
            <a:xfrm>
              <a:off x="8571627" y="2076110"/>
              <a:ext cx="2165681" cy="626054"/>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3</a:t>
              </a:r>
            </a:p>
            <a:p>
              <a:pPr algn="ctr"/>
              <a:r>
                <a:rPr lang="en-US" sz="2400" dirty="0">
                  <a:solidFill>
                    <a:srgbClr val="000000"/>
                  </a:solidFill>
                  <a:latin typeface="Arial" panose="020B0604020202020204" pitchFamily="34" charset="0"/>
                  <a:ea typeface="Avenir Book" charset="0"/>
                  <a:cs typeface="Arial" panose="020B0604020202020204" pitchFamily="34" charset="0"/>
                </a:rPr>
                <a:t>(testing in scanner)</a:t>
              </a:r>
            </a:p>
          </p:txBody>
        </p:sp>
        <p:sp>
          <p:nvSpPr>
            <p:cNvPr id="29" name="Rounded Rectangle 28">
              <a:extLst>
                <a:ext uri="{FF2B5EF4-FFF2-40B4-BE49-F238E27FC236}">
                  <a16:creationId xmlns:a16="http://schemas.microsoft.com/office/drawing/2014/main" id="{76E79E47-64D4-0F6C-D38B-B28F35A4D126}"/>
                </a:ext>
              </a:extLst>
            </p:cNvPr>
            <p:cNvSpPr>
              <a:spLocks noChangeAspect="1"/>
            </p:cNvSpPr>
            <p:nvPr/>
          </p:nvSpPr>
          <p:spPr bwMode="auto">
            <a:xfrm>
              <a:off x="8843661" y="35472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0" name="Rounded Rectangle 29">
              <a:extLst>
                <a:ext uri="{FF2B5EF4-FFF2-40B4-BE49-F238E27FC236}">
                  <a16:creationId xmlns:a16="http://schemas.microsoft.com/office/drawing/2014/main" id="{A2C259F7-F6CF-45E5-DEA6-31DD3E941532}"/>
                </a:ext>
              </a:extLst>
            </p:cNvPr>
            <p:cNvSpPr>
              <a:spLocks/>
            </p:cNvSpPr>
            <p:nvPr/>
          </p:nvSpPr>
          <p:spPr bwMode="auto">
            <a:xfrm>
              <a:off x="8305800" y="367113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6F2442C7-714B-755F-94EC-4102A86CCE82}"/>
                </a:ext>
              </a:extLst>
            </p:cNvPr>
            <p:cNvSpPr txBox="1"/>
            <p:nvPr/>
          </p:nvSpPr>
          <p:spPr>
            <a:xfrm>
              <a:off x="8305800" y="4805182"/>
              <a:ext cx="1359679" cy="603695"/>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 </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grpSp>
        <p:nvGrpSpPr>
          <p:cNvPr id="32" name="Group 31">
            <a:extLst>
              <a:ext uri="{FF2B5EF4-FFF2-40B4-BE49-F238E27FC236}">
                <a16:creationId xmlns:a16="http://schemas.microsoft.com/office/drawing/2014/main" id="{D140A3E9-7626-3ABF-F643-50805FDA6073}"/>
              </a:ext>
            </a:extLst>
          </p:cNvPr>
          <p:cNvGrpSpPr/>
          <p:nvPr/>
        </p:nvGrpSpPr>
        <p:grpSpPr>
          <a:xfrm>
            <a:off x="19898360" y="18411047"/>
            <a:ext cx="2952295" cy="3756662"/>
            <a:chOff x="4713243" y="2076155"/>
            <a:chExt cx="2525757" cy="3334476"/>
          </a:xfrm>
        </p:grpSpPr>
        <p:sp>
          <p:nvSpPr>
            <p:cNvPr id="34" name="Rounded Rectangle 33">
              <a:extLst>
                <a:ext uri="{FF2B5EF4-FFF2-40B4-BE49-F238E27FC236}">
                  <a16:creationId xmlns:a16="http://schemas.microsoft.com/office/drawing/2014/main" id="{59C3EBF0-3842-6206-6D2C-D8F4EB04FB0C}"/>
                </a:ext>
              </a:extLst>
            </p:cNvPr>
            <p:cNvSpPr>
              <a:spLocks/>
            </p:cNvSpPr>
            <p:nvPr/>
          </p:nvSpPr>
          <p:spPr bwMode="auto">
            <a:xfrm>
              <a:off x="6050280" y="322828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5" name="Rounded Rectangle 34">
              <a:extLst>
                <a:ext uri="{FF2B5EF4-FFF2-40B4-BE49-F238E27FC236}">
                  <a16:creationId xmlns:a16="http://schemas.microsoft.com/office/drawing/2014/main" id="{978763D1-BF86-7053-129A-5E2625136609}"/>
                </a:ext>
              </a:extLst>
            </p:cNvPr>
            <p:cNvSpPr>
              <a:spLocks noChangeAspect="1"/>
            </p:cNvSpPr>
            <p:nvPr/>
          </p:nvSpPr>
          <p:spPr bwMode="auto">
            <a:xfrm>
              <a:off x="5945538" y="327269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6" name="Rounded Rectangle 35">
              <a:extLst>
                <a:ext uri="{FF2B5EF4-FFF2-40B4-BE49-F238E27FC236}">
                  <a16:creationId xmlns:a16="http://schemas.microsoft.com/office/drawing/2014/main" id="{ACD0C447-F120-F04E-26A0-E252F3BA5AD3}"/>
                </a:ext>
              </a:extLst>
            </p:cNvPr>
            <p:cNvSpPr>
              <a:spLocks noChangeAspect="1"/>
            </p:cNvSpPr>
            <p:nvPr/>
          </p:nvSpPr>
          <p:spPr bwMode="auto">
            <a:xfrm>
              <a:off x="5853888" y="3307230"/>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7" name="TextBox 36">
              <a:extLst>
                <a:ext uri="{FF2B5EF4-FFF2-40B4-BE49-F238E27FC236}">
                  <a16:creationId xmlns:a16="http://schemas.microsoft.com/office/drawing/2014/main" id="{60111888-11C4-8991-09B8-B5AC5E171F03}"/>
                </a:ext>
              </a:extLst>
            </p:cNvPr>
            <p:cNvSpPr txBox="1"/>
            <p:nvPr/>
          </p:nvSpPr>
          <p:spPr>
            <a:xfrm>
              <a:off x="5359459" y="2076155"/>
              <a:ext cx="1172156" cy="632170"/>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2</a:t>
              </a:r>
            </a:p>
            <a:p>
              <a:pPr algn="ctr"/>
              <a:r>
                <a:rPr lang="en-US" sz="2400" dirty="0">
                  <a:solidFill>
                    <a:srgbClr val="000000"/>
                  </a:solidFill>
                  <a:latin typeface="Arial" panose="020B0604020202020204" pitchFamily="34" charset="0"/>
                  <a:ea typeface="Avenir Book" charset="0"/>
                  <a:cs typeface="Arial" panose="020B0604020202020204" pitchFamily="34" charset="0"/>
                </a:rPr>
                <a:t>(exposure)</a:t>
              </a:r>
            </a:p>
          </p:txBody>
        </p:sp>
        <p:sp>
          <p:nvSpPr>
            <p:cNvPr id="39" name="Rounded Rectangle 38">
              <a:extLst>
                <a:ext uri="{FF2B5EF4-FFF2-40B4-BE49-F238E27FC236}">
                  <a16:creationId xmlns:a16="http://schemas.microsoft.com/office/drawing/2014/main" id="{707C329A-1143-A427-8773-8CBE5534A939}"/>
                </a:ext>
              </a:extLst>
            </p:cNvPr>
            <p:cNvSpPr>
              <a:spLocks noChangeAspect="1"/>
            </p:cNvSpPr>
            <p:nvPr/>
          </p:nvSpPr>
          <p:spPr bwMode="auto">
            <a:xfrm>
              <a:off x="5760442" y="3351642"/>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0" name="Rounded Rectangle 39">
              <a:extLst>
                <a:ext uri="{FF2B5EF4-FFF2-40B4-BE49-F238E27FC236}">
                  <a16:creationId xmlns:a16="http://schemas.microsoft.com/office/drawing/2014/main" id="{AE4AE776-75CE-2707-4616-E670E8593C01}"/>
                </a:ext>
              </a:extLst>
            </p:cNvPr>
            <p:cNvSpPr>
              <a:spLocks/>
            </p:cNvSpPr>
            <p:nvPr/>
          </p:nvSpPr>
          <p:spPr bwMode="auto">
            <a:xfrm>
              <a:off x="5653837" y="337745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1" name="Rounded Rectangle 40">
              <a:extLst>
                <a:ext uri="{FF2B5EF4-FFF2-40B4-BE49-F238E27FC236}">
                  <a16:creationId xmlns:a16="http://schemas.microsoft.com/office/drawing/2014/main" id="{7353DFCF-E502-1770-77B2-C15DE9899753}"/>
                </a:ext>
              </a:extLst>
            </p:cNvPr>
            <p:cNvSpPr>
              <a:spLocks noChangeAspect="1"/>
            </p:cNvSpPr>
            <p:nvPr/>
          </p:nvSpPr>
          <p:spPr bwMode="auto">
            <a:xfrm>
              <a:off x="5538519" y="340551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2" name="Rounded Rectangle 41">
              <a:extLst>
                <a:ext uri="{FF2B5EF4-FFF2-40B4-BE49-F238E27FC236}">
                  <a16:creationId xmlns:a16="http://schemas.microsoft.com/office/drawing/2014/main" id="{3BB127F1-570C-36CF-19F8-87AFB8080F8C}"/>
                </a:ext>
              </a:extLst>
            </p:cNvPr>
            <p:cNvSpPr>
              <a:spLocks/>
            </p:cNvSpPr>
            <p:nvPr/>
          </p:nvSpPr>
          <p:spPr bwMode="auto">
            <a:xfrm>
              <a:off x="5429523" y="343389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3" name="Rounded Rectangle 42">
              <a:extLst>
                <a:ext uri="{FF2B5EF4-FFF2-40B4-BE49-F238E27FC236}">
                  <a16:creationId xmlns:a16="http://schemas.microsoft.com/office/drawing/2014/main" id="{C7CE413B-11DD-8DC2-ED8E-B6DD494899E5}"/>
                </a:ext>
              </a:extLst>
            </p:cNvPr>
            <p:cNvSpPr>
              <a:spLocks noChangeAspect="1"/>
            </p:cNvSpPr>
            <p:nvPr/>
          </p:nvSpPr>
          <p:spPr bwMode="auto">
            <a:xfrm>
              <a:off x="5322843" y="34710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4" name="Rounded Rectangle 43">
              <a:extLst>
                <a:ext uri="{FF2B5EF4-FFF2-40B4-BE49-F238E27FC236}">
                  <a16:creationId xmlns:a16="http://schemas.microsoft.com/office/drawing/2014/main" id="{A88D3FAB-F143-8812-7323-13C209EAF435}"/>
                </a:ext>
              </a:extLst>
            </p:cNvPr>
            <p:cNvSpPr>
              <a:spLocks noChangeAspect="1"/>
            </p:cNvSpPr>
            <p:nvPr/>
          </p:nvSpPr>
          <p:spPr bwMode="auto">
            <a:xfrm>
              <a:off x="5201869" y="3510097"/>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5" name="Rounded Rectangle 44">
              <a:extLst>
                <a:ext uri="{FF2B5EF4-FFF2-40B4-BE49-F238E27FC236}">
                  <a16:creationId xmlns:a16="http://schemas.microsoft.com/office/drawing/2014/main" id="{F4CAA69B-E3E3-8426-1EEE-638F98AA3F9D}"/>
                </a:ext>
              </a:extLst>
            </p:cNvPr>
            <p:cNvSpPr>
              <a:spLocks/>
            </p:cNvSpPr>
            <p:nvPr/>
          </p:nvSpPr>
          <p:spPr bwMode="auto">
            <a:xfrm>
              <a:off x="5048523" y="3576071"/>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6" name="Rounded Rectangle 45">
              <a:extLst>
                <a:ext uri="{FF2B5EF4-FFF2-40B4-BE49-F238E27FC236}">
                  <a16:creationId xmlns:a16="http://schemas.microsoft.com/office/drawing/2014/main" id="{ACD481E9-18CA-F65C-5878-DA01B552AFD5}"/>
                </a:ext>
              </a:extLst>
            </p:cNvPr>
            <p:cNvSpPr>
              <a:spLocks noChangeAspect="1"/>
            </p:cNvSpPr>
            <p:nvPr/>
          </p:nvSpPr>
          <p:spPr bwMode="auto">
            <a:xfrm>
              <a:off x="4897069" y="3624616"/>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7" name="Rounded Rectangle 46">
              <a:extLst>
                <a:ext uri="{FF2B5EF4-FFF2-40B4-BE49-F238E27FC236}">
                  <a16:creationId xmlns:a16="http://schemas.microsoft.com/office/drawing/2014/main" id="{4B351AF6-8C10-C979-2DFD-321BE140F8DA}"/>
                </a:ext>
              </a:extLst>
            </p:cNvPr>
            <p:cNvSpPr>
              <a:spLocks/>
            </p:cNvSpPr>
            <p:nvPr/>
          </p:nvSpPr>
          <p:spPr bwMode="auto">
            <a:xfrm>
              <a:off x="4713243" y="367552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8" name="TextBox 47">
              <a:extLst>
                <a:ext uri="{FF2B5EF4-FFF2-40B4-BE49-F238E27FC236}">
                  <a16:creationId xmlns:a16="http://schemas.microsoft.com/office/drawing/2014/main" id="{75D70974-A05E-60A8-4CF0-52C11EB11961}"/>
                </a:ext>
              </a:extLst>
            </p:cNvPr>
            <p:cNvSpPr txBox="1"/>
            <p:nvPr/>
          </p:nvSpPr>
          <p:spPr>
            <a:xfrm>
              <a:off x="5169282" y="4801039"/>
              <a:ext cx="1497440" cy="609592"/>
            </a:xfrm>
            <a:prstGeom prst="rect">
              <a:avLst/>
            </a:prstGeom>
            <a:noFill/>
          </p:spPr>
          <p:txBody>
            <a:bodyPr wrap="none" rtlCol="0">
              <a:spAutoFit/>
            </a:bodyPr>
            <a:lstStyle/>
            <a:p>
              <a:pPr algn="ctr"/>
              <a:r>
                <a:rPr lang="en-US" sz="2400" dirty="0">
                  <a:solidFill>
                    <a:srgbClr val="000000"/>
                  </a:solidFill>
                  <a:latin typeface="Arial" panose="020B0604020202020204" pitchFamily="34" charset="0"/>
                  <a:ea typeface="Avenir Book" charset="0"/>
                  <a:cs typeface="Arial" panose="020B0604020202020204" pitchFamily="34" charset="0"/>
                </a:rPr>
                <a:t>Listen </a:t>
              </a:r>
            </a:p>
            <a:p>
              <a:pPr algn="ctr"/>
              <a:r>
                <a:rPr lang="en-US" sz="2400" dirty="0">
                  <a:solidFill>
                    <a:srgbClr val="000000"/>
                  </a:solidFill>
                  <a:latin typeface="Arial" panose="020B0604020202020204" pitchFamily="34" charset="0"/>
                  <a:ea typeface="Avenir Book" charset="0"/>
                  <a:cs typeface="Arial" panose="020B0604020202020204" pitchFamily="34" charset="0"/>
                </a:rPr>
                <a:t>(x2,x4,x8,x16)</a:t>
              </a:r>
            </a:p>
          </p:txBody>
        </p:sp>
      </p:grpSp>
      <p:grpSp>
        <p:nvGrpSpPr>
          <p:cNvPr id="49" name="Group 48">
            <a:extLst>
              <a:ext uri="{FF2B5EF4-FFF2-40B4-BE49-F238E27FC236}">
                <a16:creationId xmlns:a16="http://schemas.microsoft.com/office/drawing/2014/main" id="{07ECB618-12F2-3016-AFC8-DCC02E123E12}"/>
              </a:ext>
            </a:extLst>
          </p:cNvPr>
          <p:cNvGrpSpPr/>
          <p:nvPr/>
        </p:nvGrpSpPr>
        <p:grpSpPr>
          <a:xfrm>
            <a:off x="15835553" y="18559472"/>
            <a:ext cx="2522921" cy="3657846"/>
            <a:chOff x="956395" y="2076110"/>
            <a:chExt cx="1897855" cy="2826677"/>
          </a:xfrm>
        </p:grpSpPr>
        <p:sp>
          <p:nvSpPr>
            <p:cNvPr id="50" name="Rounded Rectangle 49">
              <a:extLst>
                <a:ext uri="{FF2B5EF4-FFF2-40B4-BE49-F238E27FC236}">
                  <a16:creationId xmlns:a16="http://schemas.microsoft.com/office/drawing/2014/main" id="{9CDB69AD-F2EE-3A6F-B367-606941737A2E}"/>
                </a:ext>
              </a:extLst>
            </p:cNvPr>
            <p:cNvSpPr>
              <a:spLocks noChangeAspect="1"/>
            </p:cNvSpPr>
            <p:nvPr/>
          </p:nvSpPr>
          <p:spPr bwMode="auto">
            <a:xfrm>
              <a:off x="1635291" y="2981737"/>
              <a:ext cx="1218959" cy="978461"/>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nvGrpSpPr>
            <p:cNvPr id="52" name="Group 51">
              <a:extLst>
                <a:ext uri="{FF2B5EF4-FFF2-40B4-BE49-F238E27FC236}">
                  <a16:creationId xmlns:a16="http://schemas.microsoft.com/office/drawing/2014/main" id="{A30C37FA-56DD-E6E1-3C4E-AD0A1D80275D}"/>
                </a:ext>
              </a:extLst>
            </p:cNvPr>
            <p:cNvGrpSpPr/>
            <p:nvPr/>
          </p:nvGrpSpPr>
          <p:grpSpPr>
            <a:xfrm>
              <a:off x="956395" y="2076110"/>
              <a:ext cx="1539243" cy="2826677"/>
              <a:chOff x="964094" y="32373154"/>
              <a:chExt cx="1539243" cy="2826677"/>
            </a:xfrm>
          </p:grpSpPr>
          <p:sp>
            <p:nvSpPr>
              <p:cNvPr id="57" name="TextBox 56">
                <a:extLst>
                  <a:ext uri="{FF2B5EF4-FFF2-40B4-BE49-F238E27FC236}">
                    <a16:creationId xmlns:a16="http://schemas.microsoft.com/office/drawing/2014/main" id="{6A7B3038-EE77-06C7-E988-01BAE9AB3582}"/>
                  </a:ext>
                </a:extLst>
              </p:cNvPr>
              <p:cNvSpPr txBox="1"/>
              <p:nvPr/>
            </p:nvSpPr>
            <p:spPr>
              <a:xfrm>
                <a:off x="1345121" y="32373154"/>
                <a:ext cx="1158216" cy="550375"/>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1</a:t>
                </a:r>
              </a:p>
              <a:p>
                <a:pPr algn="ctr"/>
                <a:r>
                  <a:rPr lang="en-US" sz="2400" dirty="0">
                    <a:solidFill>
                      <a:srgbClr val="000000"/>
                    </a:solidFill>
                    <a:latin typeface="Arial" panose="020B0604020202020204" pitchFamily="34" charset="0"/>
                    <a:ea typeface="Avenir Book" charset="0"/>
                    <a:cs typeface="Arial" panose="020B0604020202020204" pitchFamily="34" charset="0"/>
                  </a:rPr>
                  <a:t>(pre-ratings)</a:t>
                </a:r>
              </a:p>
            </p:txBody>
          </p:sp>
          <p:sp>
            <p:nvSpPr>
              <p:cNvPr id="64" name="TextBox 63">
                <a:extLst>
                  <a:ext uri="{FF2B5EF4-FFF2-40B4-BE49-F238E27FC236}">
                    <a16:creationId xmlns:a16="http://schemas.microsoft.com/office/drawing/2014/main" id="{2B8C8C62-397A-948A-1942-0C1D6AFC6276}"/>
                  </a:ext>
                </a:extLst>
              </p:cNvPr>
              <p:cNvSpPr txBox="1"/>
              <p:nvPr/>
            </p:nvSpPr>
            <p:spPr>
              <a:xfrm>
                <a:off x="964094" y="34669112"/>
                <a:ext cx="1094435" cy="530719"/>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sp>
          <p:nvSpPr>
            <p:cNvPr id="53" name="Rounded Rectangle 52">
              <a:extLst>
                <a:ext uri="{FF2B5EF4-FFF2-40B4-BE49-F238E27FC236}">
                  <a16:creationId xmlns:a16="http://schemas.microsoft.com/office/drawing/2014/main" id="{801DB252-C1AF-E03D-297F-687F3D5A1942}"/>
                </a:ext>
              </a:extLst>
            </p:cNvPr>
            <p:cNvSpPr>
              <a:spLocks/>
            </p:cNvSpPr>
            <p:nvPr/>
          </p:nvSpPr>
          <p:spPr bwMode="auto">
            <a:xfrm>
              <a:off x="960113" y="322083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sp>
        <p:nvSpPr>
          <p:cNvPr id="66" name="Google Shape;87;p1">
            <a:extLst>
              <a:ext uri="{FF2B5EF4-FFF2-40B4-BE49-F238E27FC236}">
                <a16:creationId xmlns:a16="http://schemas.microsoft.com/office/drawing/2014/main" id="{850C0005-188F-6C95-EBCB-2BB8601C9A1B}"/>
              </a:ext>
            </a:extLst>
          </p:cNvPr>
          <p:cNvSpPr/>
          <p:nvPr/>
        </p:nvSpPr>
        <p:spPr>
          <a:xfrm>
            <a:off x="20432669" y="33182505"/>
            <a:ext cx="3384795" cy="93979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665; ages 18-65</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2" name="Picture 8">
            <a:extLst>
              <a:ext uri="{FF2B5EF4-FFF2-40B4-BE49-F238E27FC236}">
                <a16:creationId xmlns:a16="http://schemas.microsoft.com/office/drawing/2014/main" id="{527FE598-BA1D-83EE-6BD5-124B07E18BB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17" t="9448" b="69764"/>
          <a:stretch/>
        </p:blipFill>
        <p:spPr bwMode="auto">
          <a:xfrm>
            <a:off x="30491877" y="15780913"/>
            <a:ext cx="11977376" cy="1824155"/>
          </a:xfrm>
          <a:prstGeom prst="rect">
            <a:avLst/>
          </a:prstGeom>
          <a:noFill/>
          <a:extLst>
            <a:ext uri="{909E8E84-426E-40DD-AFC4-6F175D3DCCD1}">
              <a14:hiddenFill xmlns:a14="http://schemas.microsoft.com/office/drawing/2010/main">
                <a:solidFill>
                  <a:srgbClr val="FFFFFF"/>
                </a:solidFill>
              </a14:hiddenFill>
            </a:ext>
          </a:extLst>
        </p:spPr>
      </p:pic>
      <p:sp>
        <p:nvSpPr>
          <p:cNvPr id="68" name="Google Shape;87;p1">
            <a:extLst>
              <a:ext uri="{FF2B5EF4-FFF2-40B4-BE49-F238E27FC236}">
                <a16:creationId xmlns:a16="http://schemas.microsoft.com/office/drawing/2014/main" id="{9024278C-8131-9ED8-EF5F-656885CD8CD4}"/>
              </a:ext>
            </a:extLst>
          </p:cNvPr>
          <p:cNvSpPr/>
          <p:nvPr/>
        </p:nvSpPr>
        <p:spPr>
          <a:xfrm>
            <a:off x="33926549" y="17571095"/>
            <a:ext cx="9686797"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400" b="1" dirty="0">
                <a:solidFill>
                  <a:schemeClr val="dk1"/>
                </a:solidFill>
                <a:latin typeface="Arial" panose="020B0604020202020204" pitchFamily="34" charset="0"/>
                <a:ea typeface="Helvetica Neue"/>
                <a:cs typeface="Arial" panose="020B0604020202020204" pitchFamily="34" charset="0"/>
                <a:sym typeface="Helvetica Neue"/>
              </a:rPr>
              <a:t>Parametric Effect of Liking</a:t>
            </a: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16; ages 55-90</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6" name="Picture 12" descr="A picture containing purple, indoor, colorful, plastic&#10;&#10;Description automatically generated">
            <a:extLst>
              <a:ext uri="{FF2B5EF4-FFF2-40B4-BE49-F238E27FC236}">
                <a16:creationId xmlns:a16="http://schemas.microsoft.com/office/drawing/2014/main" id="{70395012-33A8-59C0-B3CA-D575F471E026}"/>
              </a:ext>
            </a:extLst>
          </p:cNvPr>
          <p:cNvPicPr>
            <a:picLocks noChangeAspect="1" noChangeArrowheads="1"/>
          </p:cNvPicPr>
          <p:nvPr/>
        </p:nvPicPr>
        <p:blipFill rotWithShape="1">
          <a:blip r:embed="rId15">
            <a:clrChange>
              <a:clrFrom>
                <a:srgbClr val="F2F2E6"/>
              </a:clrFrom>
              <a:clrTo>
                <a:srgbClr val="F2F2E6">
                  <a:alpha val="0"/>
                </a:srgbClr>
              </a:clrTo>
            </a:clrChange>
            <a:extLst>
              <a:ext uri="{28A0092B-C50C-407E-A947-70E740481C1C}">
                <a14:useLocalDpi xmlns:a14="http://schemas.microsoft.com/office/drawing/2010/main" val="0"/>
              </a:ext>
            </a:extLst>
          </a:blip>
          <a:srcRect t="51406"/>
          <a:stretch/>
        </p:blipFill>
        <p:spPr bwMode="auto">
          <a:xfrm>
            <a:off x="36213693" y="21086835"/>
            <a:ext cx="6124703" cy="208685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87;p1">
            <a:extLst>
              <a:ext uri="{FF2B5EF4-FFF2-40B4-BE49-F238E27FC236}">
                <a16:creationId xmlns:a16="http://schemas.microsoft.com/office/drawing/2014/main" id="{871C59D8-FC58-6238-2BC2-22E36874251F}"/>
              </a:ext>
            </a:extLst>
          </p:cNvPr>
          <p:cNvSpPr/>
          <p:nvPr/>
        </p:nvSpPr>
        <p:spPr>
          <a:xfrm>
            <a:off x="27535732" y="23437618"/>
            <a:ext cx="14303818"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ctr" fontAlgn="base"/>
            <a:r>
              <a:rPr lang="en-US" sz="3000" dirty="0">
                <a:solidFill>
                  <a:schemeClr val="dk1"/>
                </a:solidFill>
                <a:latin typeface="Arial" panose="020B0604020202020204" pitchFamily="34" charset="0"/>
                <a:ea typeface="Helvetica Neue"/>
                <a:cs typeface="Arial" panose="020B0604020202020204" pitchFamily="34" charset="0"/>
                <a:sym typeface="Helvetica Neue"/>
              </a:rPr>
              <a:t>YA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18.6)  &gt; OA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66.7)</a:t>
            </a:r>
          </a:p>
        </p:txBody>
      </p:sp>
      <p:sp>
        <p:nvSpPr>
          <p:cNvPr id="80" name="Google Shape;87;p1">
            <a:extLst>
              <a:ext uri="{FF2B5EF4-FFF2-40B4-BE49-F238E27FC236}">
                <a16:creationId xmlns:a16="http://schemas.microsoft.com/office/drawing/2014/main" id="{B1C39CB6-9B4E-4E0D-9987-4E3D3C8779D3}"/>
              </a:ext>
            </a:extLst>
          </p:cNvPr>
          <p:cNvSpPr/>
          <p:nvPr/>
        </p:nvSpPr>
        <p:spPr>
          <a:xfrm>
            <a:off x="29063211" y="32034807"/>
            <a:ext cx="14303818" cy="37547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 provides a powerful, yet relatively underutilized, perspective into the neurocognitive developmental trajectory of reward responses</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Music-based interventions may be particularly effective in developmental populations that experience heightened musical reward</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Can age-related changes in music valuation explain lifelong increases in preference and memory associations for music from adolescence?</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3" name="Picture 82" descr="A black background with a black square&#10;&#10;Description automatically generated with medium confidence">
            <a:extLst>
              <a:ext uri="{FF2B5EF4-FFF2-40B4-BE49-F238E27FC236}">
                <a16:creationId xmlns:a16="http://schemas.microsoft.com/office/drawing/2014/main" id="{E273BE40-B189-9068-C0D9-1208BBF377DB}"/>
              </a:ext>
            </a:extLst>
          </p:cNvPr>
          <p:cNvPicPr>
            <a:picLocks noChangeAspect="1"/>
          </p:cNvPicPr>
          <p:nvPr/>
        </p:nvPicPr>
        <p:blipFill rotWithShape="1">
          <a:blip r:embed="rId16">
            <a:clrChange>
              <a:clrFrom>
                <a:srgbClr val="000000"/>
              </a:clrFrom>
              <a:clrTo>
                <a:srgbClr val="000000">
                  <a:alpha val="0"/>
                </a:srgbClr>
              </a:clrTo>
            </a:clrChange>
          </a:blip>
          <a:srcRect l="14106" r="62492"/>
          <a:stretch/>
        </p:blipFill>
        <p:spPr>
          <a:xfrm>
            <a:off x="30009444" y="20724597"/>
            <a:ext cx="2666119" cy="2383633"/>
          </a:xfrm>
          <a:prstGeom prst="rect">
            <a:avLst/>
          </a:prstGeom>
        </p:spPr>
      </p:pic>
      <p:pic>
        <p:nvPicPr>
          <p:cNvPr id="85" name="Picture 84" descr="A black background with a black square&#10;&#10;Description automatically generated with medium confidence">
            <a:extLst>
              <a:ext uri="{FF2B5EF4-FFF2-40B4-BE49-F238E27FC236}">
                <a16:creationId xmlns:a16="http://schemas.microsoft.com/office/drawing/2014/main" id="{7ACC3960-9932-78DA-6E88-82F9BA1E84A7}"/>
              </a:ext>
            </a:extLst>
          </p:cNvPr>
          <p:cNvPicPr>
            <a:picLocks noChangeAspect="1"/>
          </p:cNvPicPr>
          <p:nvPr/>
        </p:nvPicPr>
        <p:blipFill rotWithShape="1">
          <a:blip r:embed="rId16">
            <a:clrChange>
              <a:clrFrom>
                <a:srgbClr val="000000"/>
              </a:clrFrom>
              <a:clrTo>
                <a:srgbClr val="000000">
                  <a:alpha val="0"/>
                </a:srgbClr>
              </a:clrTo>
            </a:clrChange>
          </a:blip>
          <a:srcRect l="61840" r="11898"/>
          <a:stretch/>
        </p:blipFill>
        <p:spPr>
          <a:xfrm>
            <a:off x="31754702" y="20881157"/>
            <a:ext cx="2991935" cy="2383634"/>
          </a:xfrm>
          <a:prstGeom prst="rect">
            <a:avLst/>
          </a:prstGeom>
        </p:spPr>
      </p:pic>
      <p:sp>
        <p:nvSpPr>
          <p:cNvPr id="89" name="Google Shape;87;p1">
            <a:extLst>
              <a:ext uri="{FF2B5EF4-FFF2-40B4-BE49-F238E27FC236}">
                <a16:creationId xmlns:a16="http://schemas.microsoft.com/office/drawing/2014/main" id="{FAF52E52-99AF-D04D-1CD9-B6FAF6EEE8DE}"/>
              </a:ext>
            </a:extLst>
          </p:cNvPr>
          <p:cNvSpPr/>
          <p:nvPr/>
        </p:nvSpPr>
        <p:spPr>
          <a:xfrm>
            <a:off x="30612708" y="23056276"/>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Auditory Network Seed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2" name="Google Shape;121;p1">
            <a:extLst>
              <a:ext uri="{FF2B5EF4-FFF2-40B4-BE49-F238E27FC236}">
                <a16:creationId xmlns:a16="http://schemas.microsoft.com/office/drawing/2014/main" id="{FC5A804D-29A2-4EB3-D565-7B1FF9327E75}"/>
              </a:ext>
            </a:extLst>
          </p:cNvPr>
          <p:cNvSpPr/>
          <p:nvPr/>
        </p:nvSpPr>
        <p:spPr>
          <a:xfrm>
            <a:off x="29361879" y="14934878"/>
            <a:ext cx="14198418" cy="7962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Liked music engages auditory areas &amp; mPFC</a:t>
            </a:r>
          </a:p>
        </p:txBody>
      </p:sp>
      <p:sp>
        <p:nvSpPr>
          <p:cNvPr id="94" name="Google Shape;87;p1">
            <a:extLst>
              <a:ext uri="{FF2B5EF4-FFF2-40B4-BE49-F238E27FC236}">
                <a16:creationId xmlns:a16="http://schemas.microsoft.com/office/drawing/2014/main" id="{CA29A230-2E9E-C889-8B02-58E708D8FAB0}"/>
              </a:ext>
            </a:extLst>
          </p:cNvPr>
          <p:cNvSpPr/>
          <p:nvPr/>
        </p:nvSpPr>
        <p:spPr>
          <a:xfrm>
            <a:off x="39359266" y="17613435"/>
            <a:ext cx="4668547"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5" name="Google Shape;121;p1">
            <a:extLst>
              <a:ext uri="{FF2B5EF4-FFF2-40B4-BE49-F238E27FC236}">
                <a16:creationId xmlns:a16="http://schemas.microsoft.com/office/drawing/2014/main" id="{906FE1AC-F051-E048-632E-F44F444BD15B}"/>
              </a:ext>
            </a:extLst>
          </p:cNvPr>
          <p:cNvSpPr/>
          <p:nvPr/>
        </p:nvSpPr>
        <p:spPr>
          <a:xfrm>
            <a:off x="29403443" y="18432438"/>
            <a:ext cx="14154244" cy="252141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network &amp; mPFC more functionally connected for younger compared to older adults during music listening</a:t>
            </a:r>
          </a:p>
        </p:txBody>
      </p:sp>
      <p:sp>
        <p:nvSpPr>
          <p:cNvPr id="103" name="Google Shape;102;p1">
            <a:extLst>
              <a:ext uri="{FF2B5EF4-FFF2-40B4-BE49-F238E27FC236}">
                <a16:creationId xmlns:a16="http://schemas.microsoft.com/office/drawing/2014/main" id="{6A9966AB-67A2-4478-0F1F-8607E3808E29}"/>
              </a:ext>
            </a:extLst>
          </p:cNvPr>
          <p:cNvSpPr/>
          <p:nvPr/>
        </p:nvSpPr>
        <p:spPr>
          <a:xfrm>
            <a:off x="29138382" y="31069318"/>
            <a:ext cx="14198417" cy="96548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Discussion</a:t>
            </a:r>
            <a:endParaRPr sz="5000" dirty="0">
              <a:latin typeface="Arial" panose="020B0604020202020204" pitchFamily="34" charset="0"/>
              <a:cs typeface="Arial" panose="020B0604020202020204" pitchFamily="34" charset="0"/>
            </a:endParaRPr>
          </a:p>
        </p:txBody>
      </p:sp>
      <p:sp>
        <p:nvSpPr>
          <p:cNvPr id="104" name="Google Shape;102;p1">
            <a:extLst>
              <a:ext uri="{FF2B5EF4-FFF2-40B4-BE49-F238E27FC236}">
                <a16:creationId xmlns:a16="http://schemas.microsoft.com/office/drawing/2014/main" id="{780E9BBD-DCC3-F447-AEBF-F16407024166}"/>
              </a:ext>
            </a:extLst>
          </p:cNvPr>
          <p:cNvSpPr/>
          <p:nvPr/>
        </p:nvSpPr>
        <p:spPr>
          <a:xfrm>
            <a:off x="611853" y="35792456"/>
            <a:ext cx="42702385" cy="62788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References &amp; Acknowledgments</a:t>
            </a:r>
            <a:endParaRPr sz="5000" dirty="0">
              <a:latin typeface="Arial" panose="020B0604020202020204" pitchFamily="34" charset="0"/>
              <a:cs typeface="Arial" panose="020B0604020202020204" pitchFamily="34" charset="0"/>
            </a:endParaRPr>
          </a:p>
        </p:txBody>
      </p:sp>
      <p:sp>
        <p:nvSpPr>
          <p:cNvPr id="105" name="Google Shape;165;p1">
            <a:extLst>
              <a:ext uri="{FF2B5EF4-FFF2-40B4-BE49-F238E27FC236}">
                <a16:creationId xmlns:a16="http://schemas.microsoft.com/office/drawing/2014/main" id="{BDB77868-4121-C0BB-85E3-4EB21ED1CEA1}"/>
              </a:ext>
            </a:extLst>
          </p:cNvPr>
          <p:cNvSpPr/>
          <p:nvPr/>
        </p:nvSpPr>
        <p:spPr>
          <a:xfrm>
            <a:off x="14884327" y="26328140"/>
            <a:ext cx="13880592" cy="151599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Liking &amp; familiarity ratings sensitive to both exposure &amp; prediction error (PE)</a:t>
            </a:r>
            <a:endParaRPr lang="en-US" sz="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10B3C65-75CF-6818-E4CB-1C649D0779F7}"/>
              </a:ext>
            </a:extLst>
          </p:cNvPr>
          <p:cNvSpPr txBox="1"/>
          <p:nvPr/>
        </p:nvSpPr>
        <p:spPr>
          <a:xfrm>
            <a:off x="559061" y="36388313"/>
            <a:ext cx="18250953" cy="1892826"/>
          </a:xfrm>
          <a:prstGeom prst="rect">
            <a:avLst/>
          </a:prstGeom>
          <a:noFill/>
        </p:spPr>
        <p:txBody>
          <a:bodyPr wrap="square">
            <a:spAutoFit/>
          </a:bodyPr>
          <a:lstStyle/>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Dube, L., &amp; Le Bel, J. (2003). The content and structure of laypeople’s concept of pleasure. </a:t>
            </a:r>
            <a:r>
              <a:rPr lang="en-US" sz="1300" b="0" i="1" u="none" strike="noStrike" dirty="0" err="1">
                <a:solidFill>
                  <a:srgbClr val="000000"/>
                </a:solidFill>
                <a:effectLst/>
                <a:latin typeface="Arial" panose="020B0604020202020204" pitchFamily="34" charset="0"/>
              </a:rPr>
              <a:t>Cogn</a:t>
            </a:r>
            <a:r>
              <a:rPr lang="en-US" sz="1300" b="0" i="1" u="none" strike="noStrike" dirty="0">
                <a:solidFill>
                  <a:srgbClr val="000000"/>
                </a:solidFill>
                <a:effectLst/>
                <a:latin typeface="Arial" panose="020B0604020202020204" pitchFamily="34" charset="0"/>
              </a:rPr>
              <a:t> </a:t>
            </a:r>
            <a:r>
              <a:rPr lang="en-US" sz="1300" b="0" i="1" u="none" strike="noStrike" dirty="0" err="1">
                <a:solidFill>
                  <a:srgbClr val="000000"/>
                </a:solidFill>
                <a:effectLst/>
                <a:latin typeface="Arial" panose="020B0604020202020204" pitchFamily="34" charset="0"/>
              </a:rPr>
              <a:t>Emot</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17</a:t>
            </a:r>
            <a:r>
              <a:rPr lang="en-US" sz="1300" b="0" i="0" u="none" strike="noStrike" dirty="0">
                <a:solidFill>
                  <a:srgbClr val="000000"/>
                </a:solidFill>
                <a:effectLst/>
                <a:latin typeface="Arial" panose="020B0604020202020204" pitchFamily="34" charset="0"/>
              </a:rPr>
              <a:t>(2), 263–295. https://</a:t>
            </a:r>
            <a:r>
              <a:rPr lang="en-US" sz="1300" b="0" i="0" u="none" strike="noStrike" dirty="0" err="1">
                <a:solidFill>
                  <a:srgbClr val="000000"/>
                </a:solidFill>
                <a:effectLst/>
                <a:latin typeface="Arial" panose="020B0604020202020204" pitchFamily="34" charset="0"/>
              </a:rPr>
              <a:t>doi.org</a:t>
            </a:r>
            <a:r>
              <a:rPr lang="en-US" sz="1300" b="0" i="0" u="none" strike="noStrike" dirty="0">
                <a:solidFill>
                  <a:srgbClr val="000000"/>
                </a:solidFill>
                <a:effectLst/>
                <a:latin typeface="Arial" panose="020B0604020202020204" pitchFamily="34" charset="0"/>
              </a:rPr>
              <a:t>/10.1080/02699930302295</a:t>
            </a:r>
          </a:p>
          <a:p>
            <a:pPr fontAlgn="base">
              <a:buFont typeface="+mj-lt"/>
              <a:buAutoNum type="arabicPeriod"/>
            </a:pPr>
            <a:r>
              <a:rPr lang="en-US" sz="1300" b="0" i="0" u="none" strike="noStrike" dirty="0" err="1">
                <a:solidFill>
                  <a:srgbClr val="000000"/>
                </a:solidFill>
                <a:effectLst/>
                <a:latin typeface="Arial" panose="020B0604020202020204" pitchFamily="34" charset="0"/>
              </a:rPr>
              <a:t>Belfi</a:t>
            </a:r>
            <a:r>
              <a:rPr lang="en-US" sz="1300" b="0" i="0" u="none" strike="noStrike" dirty="0">
                <a:solidFill>
                  <a:srgbClr val="000000"/>
                </a:solidFill>
                <a:effectLst/>
                <a:latin typeface="Arial" panose="020B0604020202020204" pitchFamily="34" charset="0"/>
              </a:rPr>
              <a:t>, A. M., &amp; Loui, P. (2020). Musical anhedonia and rewards of music listening: Current advances and a proposed model. </a:t>
            </a:r>
            <a:r>
              <a:rPr lang="en-US" sz="1300" b="0" i="1" u="none" strike="noStrike" dirty="0">
                <a:solidFill>
                  <a:srgbClr val="000000"/>
                </a:solidFill>
                <a:effectLst/>
                <a:latin typeface="Arial" panose="020B0604020202020204" pitchFamily="34" charset="0"/>
              </a:rPr>
              <a:t>Annals of the New York Academy of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1464</a:t>
            </a:r>
            <a:r>
              <a:rPr lang="en-US" sz="1300" b="0" i="0" u="none" strike="noStrike" dirty="0">
                <a:solidFill>
                  <a:srgbClr val="000000"/>
                </a:solidFill>
                <a:effectLst/>
                <a:latin typeface="Arial" panose="020B0604020202020204" pitchFamily="34" charset="0"/>
              </a:rPr>
              <a:t>(1), 99–114.</a:t>
            </a:r>
            <a:r>
              <a:rPr lang="en-US" sz="1300" b="0" i="0" u="none" strike="noStrike" dirty="0">
                <a:solidFill>
                  <a:srgbClr val="000000"/>
                </a:solidFill>
                <a:effectLst/>
                <a:latin typeface="Arial" panose="020B0604020202020204" pitchFamily="34" charset="0"/>
                <a:hlinkClick r:id="rId17"/>
              </a:rPr>
              <a:t> </a:t>
            </a:r>
            <a:r>
              <a:rPr lang="en-US" sz="1300" b="0" i="0" u="sng" strike="noStrike" dirty="0">
                <a:solidFill>
                  <a:srgbClr val="1155CC"/>
                </a:solidFill>
                <a:effectLst/>
                <a:latin typeface="Arial" panose="020B0604020202020204" pitchFamily="34" charset="0"/>
                <a:hlinkClick r:id="rId17"/>
              </a:rPr>
              <a:t>https://doi.org/10.1111/nyas.14241</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Gold, B. P., Mas-Herrero, E., </a:t>
            </a:r>
            <a:r>
              <a:rPr lang="en-US" sz="1300" b="0" i="0" u="none" strike="noStrike" dirty="0" err="1">
                <a:solidFill>
                  <a:srgbClr val="000000"/>
                </a:solidFill>
                <a:effectLst/>
                <a:latin typeface="Arial" panose="020B0604020202020204" pitchFamily="34" charset="0"/>
              </a:rPr>
              <a:t>Zeighami</a:t>
            </a:r>
            <a:r>
              <a:rPr lang="en-US" sz="1300" b="0" i="0" u="none" strike="noStrike" dirty="0">
                <a:solidFill>
                  <a:srgbClr val="000000"/>
                </a:solidFill>
                <a:effectLst/>
                <a:latin typeface="Arial" panose="020B0604020202020204" pitchFamily="34" charset="0"/>
              </a:rPr>
              <a:t>, Y., </a:t>
            </a:r>
            <a:r>
              <a:rPr lang="en-US" sz="1300" b="0" i="0" u="none" strike="noStrike" dirty="0" err="1">
                <a:solidFill>
                  <a:srgbClr val="000000"/>
                </a:solidFill>
                <a:effectLst/>
                <a:latin typeface="Arial" panose="020B0604020202020204" pitchFamily="34" charset="0"/>
              </a:rPr>
              <a:t>Benovoy</a:t>
            </a:r>
            <a:r>
              <a:rPr lang="en-US" sz="1300" b="0" i="0" u="none" strike="noStrike" dirty="0">
                <a:solidFill>
                  <a:srgbClr val="000000"/>
                </a:solidFill>
                <a:effectLst/>
                <a:latin typeface="Arial" panose="020B0604020202020204" pitchFamily="34" charset="0"/>
              </a:rPr>
              <a:t>, M., </a:t>
            </a:r>
            <a:r>
              <a:rPr lang="en-US" sz="1300" b="0" i="0" u="none" strike="noStrike" dirty="0" err="1">
                <a:solidFill>
                  <a:srgbClr val="000000"/>
                </a:solidFill>
                <a:effectLst/>
                <a:latin typeface="Arial" panose="020B0604020202020204" pitchFamily="34" charset="0"/>
              </a:rPr>
              <a:t>Dagher</a:t>
            </a:r>
            <a:r>
              <a:rPr lang="en-US" sz="1300" b="0" i="0" u="none" strike="noStrike" dirty="0">
                <a:solidFill>
                  <a:srgbClr val="000000"/>
                </a:solidFill>
                <a:effectLst/>
                <a:latin typeface="Arial" panose="020B0604020202020204" pitchFamily="34" charset="0"/>
              </a:rPr>
              <a:t>, A., &amp; </a:t>
            </a:r>
            <a:r>
              <a:rPr lang="en-US" sz="1300" b="0" i="0" u="none" strike="noStrike" dirty="0" err="1">
                <a:solidFill>
                  <a:srgbClr val="000000"/>
                </a:solidFill>
                <a:effectLst/>
                <a:latin typeface="Arial" panose="020B0604020202020204" pitchFamily="34" charset="0"/>
              </a:rPr>
              <a:t>Zatorre</a:t>
            </a:r>
            <a:r>
              <a:rPr lang="en-US" sz="1300" b="0" i="0" u="none" strike="noStrike" dirty="0">
                <a:solidFill>
                  <a:srgbClr val="000000"/>
                </a:solidFill>
                <a:effectLst/>
                <a:latin typeface="Arial" panose="020B0604020202020204" pitchFamily="34" charset="0"/>
              </a:rPr>
              <a:t>, R. J. (2019). Musical reward prediction errors engage the nucleus </a:t>
            </a:r>
            <a:r>
              <a:rPr lang="en-US" sz="1300" b="0" i="0" u="none" strike="noStrike" dirty="0" err="1">
                <a:solidFill>
                  <a:srgbClr val="000000"/>
                </a:solidFill>
                <a:effectLst/>
                <a:latin typeface="Arial" panose="020B0604020202020204" pitchFamily="34" charset="0"/>
              </a:rPr>
              <a:t>accumbens</a:t>
            </a:r>
            <a:r>
              <a:rPr lang="en-US" sz="1300" b="0" i="0" u="none" strike="noStrike" dirty="0">
                <a:solidFill>
                  <a:srgbClr val="000000"/>
                </a:solidFill>
                <a:effectLst/>
                <a:latin typeface="Arial" panose="020B0604020202020204" pitchFamily="34" charset="0"/>
              </a:rPr>
              <a:t> and motivate learning. </a:t>
            </a:r>
            <a:r>
              <a:rPr lang="en-US" sz="1300" b="0" i="1" u="none" strike="noStrike" dirty="0">
                <a:solidFill>
                  <a:srgbClr val="000000"/>
                </a:solidFill>
                <a:effectLst/>
                <a:latin typeface="Arial" panose="020B0604020202020204" pitchFamily="34" charset="0"/>
              </a:rPr>
              <a:t>Proc. Natl. Acad. Sci. U. S. A.</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116</a:t>
            </a:r>
            <a:r>
              <a:rPr lang="en-US" sz="1300" b="0" i="0" u="none" strike="noStrike" dirty="0">
                <a:solidFill>
                  <a:srgbClr val="000000"/>
                </a:solidFill>
                <a:effectLst/>
                <a:latin typeface="Arial" panose="020B0604020202020204" pitchFamily="34" charset="0"/>
              </a:rPr>
              <a:t>(8), 3310–3315. </a:t>
            </a:r>
            <a:r>
              <a:rPr lang="en-US" sz="1300" b="0" i="0" u="none" strike="noStrike" dirty="0">
                <a:solidFill>
                  <a:srgbClr val="000000"/>
                </a:solidFill>
                <a:effectLst/>
                <a:latin typeface="Arial" panose="020B0604020202020204" pitchFamily="34" charset="0"/>
                <a:hlinkClick r:id="rId18"/>
              </a:rPr>
              <a:t>https://doi.org/10.1073/pnas.1809855116</a:t>
            </a:r>
            <a:endParaRPr lang="en-US" sz="1300" b="0" i="0" u="none" strike="noStrike" dirty="0">
              <a:solidFill>
                <a:srgbClr val="000000"/>
              </a:solidFill>
              <a:effectLst/>
              <a:latin typeface="Arial" panose="020B0604020202020204" pitchFamily="34" charset="0"/>
            </a:endParaRPr>
          </a:p>
          <a:p>
            <a:pPr fontAlgn="base">
              <a:buFont typeface="+mj-lt"/>
              <a:buAutoNum type="arabicPeriod"/>
            </a:pPr>
            <a:r>
              <a:rPr lang="en-US" sz="1300" b="0" i="0" u="none" strike="noStrike" dirty="0" err="1">
                <a:solidFill>
                  <a:srgbClr val="000000"/>
                </a:solidFill>
                <a:effectLst/>
                <a:latin typeface="Arial" panose="020B0604020202020204" pitchFamily="34" charset="0"/>
              </a:rPr>
              <a:t>Kathios</a:t>
            </a:r>
            <a:r>
              <a:rPr lang="en-US" sz="1300" b="0" i="0" u="none" strike="noStrike" dirty="0">
                <a:solidFill>
                  <a:srgbClr val="000000"/>
                </a:solidFill>
                <a:effectLst/>
                <a:latin typeface="Arial" panose="020B0604020202020204" pitchFamily="34" charset="0"/>
              </a:rPr>
              <a:t>, N., Bloom, P. A., Singh, A., Bartlett, E., </a:t>
            </a:r>
            <a:r>
              <a:rPr lang="en-US" sz="1300" b="0" i="0" u="none" strike="noStrike" dirty="0" err="1">
                <a:solidFill>
                  <a:srgbClr val="000000"/>
                </a:solidFill>
                <a:effectLst/>
                <a:latin typeface="Arial" panose="020B0604020202020204" pitchFamily="34" charset="0"/>
              </a:rPr>
              <a:t>Algharazi</a:t>
            </a:r>
            <a:r>
              <a:rPr lang="en-US" sz="1300" b="0" i="0" u="none" strike="noStrike" dirty="0">
                <a:solidFill>
                  <a:srgbClr val="000000"/>
                </a:solidFill>
                <a:effectLst/>
                <a:latin typeface="Arial" panose="020B0604020202020204" pitchFamily="34" charset="0"/>
              </a:rPr>
              <a:t>, S., Siegelman, M., Shen, F., Beresford, L., DiMaggio-Potter, M., Bennett, S., Natarajan, N., </a:t>
            </a:r>
            <a:r>
              <a:rPr lang="en-US" sz="1300" b="0" i="0" u="none" strike="noStrike" dirty="0" err="1">
                <a:solidFill>
                  <a:srgbClr val="000000"/>
                </a:solidFill>
                <a:effectLst/>
                <a:latin typeface="Arial" panose="020B0604020202020204" pitchFamily="34" charset="0"/>
              </a:rPr>
              <a:t>Ou</a:t>
            </a:r>
            <a:r>
              <a:rPr lang="en-US" sz="1300" b="0" i="0" u="none" strike="noStrike" dirty="0">
                <a:solidFill>
                  <a:srgbClr val="000000"/>
                </a:solidFill>
                <a:effectLst/>
                <a:latin typeface="Arial" panose="020B0604020202020204" pitchFamily="34" charset="0"/>
              </a:rPr>
              <a:t>, Y., Loui, P., Aly, M., &amp; Tottenham, N. (2023). Spontaneous music-evoked memories in cognitively healthy older adults: Associations between emotion, familiarity, and memory across familiar and unfamiliar music. </a:t>
            </a:r>
            <a:r>
              <a:rPr lang="en-US" sz="1300" b="0" i="0" u="none" strike="noStrike" dirty="0" err="1">
                <a:solidFill>
                  <a:srgbClr val="000000"/>
                </a:solidFill>
                <a:effectLst/>
                <a:latin typeface="Arial" panose="020B0604020202020204" pitchFamily="34" charset="0"/>
              </a:rPr>
              <a:t>PsyArXiv</a:t>
            </a:r>
            <a:r>
              <a:rPr lang="en-US" sz="1300" b="0" i="0" u="none" strike="noStrike" dirty="0">
                <a:solidFill>
                  <a:srgbClr val="000000"/>
                </a:solidFill>
                <a:effectLst/>
                <a:latin typeface="Arial" panose="020B0604020202020204" pitchFamily="34" charset="0"/>
              </a:rPr>
              <a:t>. https://</a:t>
            </a:r>
            <a:r>
              <a:rPr lang="en-US" sz="1300" b="0" i="0" u="none" strike="noStrike" dirty="0" err="1">
                <a:solidFill>
                  <a:srgbClr val="000000"/>
                </a:solidFill>
                <a:effectLst/>
                <a:latin typeface="Arial" panose="020B0604020202020204" pitchFamily="34" charset="0"/>
              </a:rPr>
              <a:t>doi.org</a:t>
            </a:r>
            <a:r>
              <a:rPr lang="en-US" sz="1300" b="0" i="0" u="none" strike="noStrike" dirty="0">
                <a:solidFill>
                  <a:srgbClr val="000000"/>
                </a:solidFill>
                <a:effectLst/>
                <a:latin typeface="Arial" panose="020B0604020202020204" pitchFamily="34" charset="0"/>
              </a:rPr>
              <a:t>/10.31234/</a:t>
            </a:r>
            <a:r>
              <a:rPr lang="en-US" sz="1300" b="0" i="0" u="none" strike="noStrike" dirty="0" err="1">
                <a:solidFill>
                  <a:srgbClr val="000000"/>
                </a:solidFill>
                <a:effectLst/>
                <a:latin typeface="Arial" panose="020B0604020202020204" pitchFamily="34" charset="0"/>
              </a:rPr>
              <a:t>osf.io</a:t>
            </a:r>
            <a:r>
              <a:rPr lang="en-US" sz="1300" b="0" i="0" u="none" strike="noStrike" dirty="0">
                <a:solidFill>
                  <a:srgbClr val="000000"/>
                </a:solidFill>
                <a:effectLst/>
                <a:latin typeface="Arial" panose="020B0604020202020204" pitchFamily="34" charset="0"/>
              </a:rPr>
              <a:t>/dpj6g</a:t>
            </a: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Spear, L. P. (2000). The adolescent brain and age-related behavioral manifestations. </a:t>
            </a:r>
            <a:r>
              <a:rPr lang="en-US" sz="1300" b="0" i="1" u="none" strike="noStrike" dirty="0">
                <a:solidFill>
                  <a:srgbClr val="000000"/>
                </a:solidFill>
                <a:effectLst/>
                <a:latin typeface="Arial" panose="020B0604020202020204" pitchFamily="34" charset="0"/>
              </a:rPr>
              <a:t>Neuroscience &amp; Biobehavioral Reviews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24</a:t>
            </a:r>
            <a:r>
              <a:rPr lang="en-US" sz="1300" b="0" i="0" u="none" strike="noStrike" dirty="0">
                <a:solidFill>
                  <a:srgbClr val="000000"/>
                </a:solidFill>
                <a:effectLst/>
                <a:latin typeface="Arial" panose="020B0604020202020204" pitchFamily="34" charset="0"/>
              </a:rPr>
              <a:t>(4), 417–463.</a:t>
            </a:r>
            <a:r>
              <a:rPr lang="en-US" sz="1300" b="0" i="0" u="none" strike="noStrike" dirty="0">
                <a:solidFill>
                  <a:srgbClr val="000000"/>
                </a:solidFill>
                <a:effectLst/>
                <a:latin typeface="Arial" panose="020B0604020202020204" pitchFamily="34" charset="0"/>
                <a:hlinkClick r:id="rId19"/>
              </a:rPr>
              <a:t> </a:t>
            </a:r>
            <a:r>
              <a:rPr lang="en-US" sz="1300" b="0" i="0" u="sng" strike="noStrike" dirty="0">
                <a:solidFill>
                  <a:srgbClr val="1155CC"/>
                </a:solidFill>
                <a:effectLst/>
                <a:latin typeface="Arial" panose="020B0604020202020204" pitchFamily="34" charset="0"/>
                <a:hlinkClick r:id="rId19"/>
              </a:rPr>
              <a:t>https://doi.org/10.1016/S0149-7634(00)00014-2</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Padmanabhan, A., &amp; Luna, B. (2014). Developmental imaging genetics: Linking dopamine function to adolescent behavior. </a:t>
            </a:r>
            <a:r>
              <a:rPr lang="en-US" sz="1300" b="0" i="1" u="none" strike="noStrike" dirty="0">
                <a:solidFill>
                  <a:srgbClr val="000000"/>
                </a:solidFill>
                <a:effectLst/>
                <a:latin typeface="Arial" panose="020B0604020202020204" pitchFamily="34" charset="0"/>
              </a:rPr>
              <a:t>Brain and Cognition</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89</a:t>
            </a:r>
            <a:r>
              <a:rPr lang="en-US" sz="1300" b="0" i="0" u="none" strike="noStrike" dirty="0">
                <a:solidFill>
                  <a:srgbClr val="000000"/>
                </a:solidFill>
                <a:effectLst/>
                <a:latin typeface="Arial" panose="020B0604020202020204" pitchFamily="34" charset="0"/>
              </a:rPr>
              <a:t>, 27–38.</a:t>
            </a:r>
            <a:r>
              <a:rPr lang="en-US" sz="1300" b="0" i="0" u="none" strike="noStrike" dirty="0">
                <a:solidFill>
                  <a:srgbClr val="000000"/>
                </a:solidFill>
                <a:effectLst/>
                <a:latin typeface="Arial" panose="020B0604020202020204" pitchFamily="34" charset="0"/>
                <a:hlinkClick r:id="rId20"/>
              </a:rPr>
              <a:t> </a:t>
            </a:r>
            <a:r>
              <a:rPr lang="en-US" sz="1300" b="0" i="0" u="sng" strike="noStrike" dirty="0">
                <a:solidFill>
                  <a:srgbClr val="1155CC"/>
                </a:solidFill>
                <a:effectLst/>
                <a:latin typeface="Arial" panose="020B0604020202020204" pitchFamily="34" charset="0"/>
                <a:hlinkClick r:id="rId20"/>
              </a:rPr>
              <a:t>https://doi.org/10.1016/j.bandc.2013.09.011</a:t>
            </a:r>
            <a:endParaRPr lang="en-US" sz="1300" b="0" i="0" u="sng" strike="noStrike" dirty="0">
              <a:solidFill>
                <a:srgbClr val="1155CC"/>
              </a:solidFill>
              <a:effectLst/>
              <a:latin typeface="Arial" panose="020B0604020202020204" pitchFamily="34" charset="0"/>
            </a:endParaRPr>
          </a:p>
          <a:p>
            <a:pPr fontAlgn="base">
              <a:buFont typeface="+mj-lt"/>
              <a:buAutoNum type="arabicPeriod"/>
            </a:pPr>
            <a:r>
              <a:rPr lang="en-US" sz="1300" b="0" i="0" u="none" strike="noStrike" dirty="0" err="1">
                <a:solidFill>
                  <a:srgbClr val="000000"/>
                </a:solidFill>
                <a:effectLst/>
                <a:latin typeface="Arial" panose="020B0604020202020204" pitchFamily="34" charset="0"/>
              </a:rPr>
              <a:t>Davidow</a:t>
            </a:r>
            <a:r>
              <a:rPr lang="en-US" sz="1300" b="0" i="0" u="none" strike="noStrike" dirty="0">
                <a:solidFill>
                  <a:srgbClr val="000000"/>
                </a:solidFill>
                <a:effectLst/>
                <a:latin typeface="Arial" panose="020B0604020202020204" pitchFamily="34" charset="0"/>
              </a:rPr>
              <a:t>, J. Y., </a:t>
            </a:r>
            <a:r>
              <a:rPr lang="en-US" sz="1300" b="0" i="0" u="none" strike="noStrike" dirty="0" err="1">
                <a:solidFill>
                  <a:srgbClr val="000000"/>
                </a:solidFill>
                <a:effectLst/>
                <a:latin typeface="Arial" panose="020B0604020202020204" pitchFamily="34" charset="0"/>
              </a:rPr>
              <a:t>Insel</a:t>
            </a:r>
            <a:r>
              <a:rPr lang="en-US" sz="1300" b="0" i="0" u="none" strike="noStrike" dirty="0">
                <a:solidFill>
                  <a:srgbClr val="000000"/>
                </a:solidFill>
                <a:effectLst/>
                <a:latin typeface="Arial" panose="020B0604020202020204" pitchFamily="34" charset="0"/>
              </a:rPr>
              <a:t>, C., &amp; Somerville, L. H. (2018). Adolescent Development of Value-Guided Goal Pursuit. </a:t>
            </a:r>
            <a:r>
              <a:rPr lang="en-US" sz="1300" b="0" i="1" u="none" strike="noStrike" dirty="0">
                <a:solidFill>
                  <a:srgbClr val="000000"/>
                </a:solidFill>
                <a:effectLst/>
                <a:latin typeface="Arial" panose="020B0604020202020204" pitchFamily="34" charset="0"/>
              </a:rPr>
              <a:t>Trends in Cognitive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22</a:t>
            </a:r>
            <a:r>
              <a:rPr lang="en-US" sz="1300" b="0" i="0" u="none" strike="noStrike" dirty="0">
                <a:solidFill>
                  <a:srgbClr val="000000"/>
                </a:solidFill>
                <a:effectLst/>
                <a:latin typeface="Arial" panose="020B0604020202020204" pitchFamily="34" charset="0"/>
              </a:rPr>
              <a:t>(8), 725–736.</a:t>
            </a:r>
            <a:r>
              <a:rPr lang="en-US" sz="1300" b="0" i="0" u="none" strike="noStrike" dirty="0">
                <a:solidFill>
                  <a:srgbClr val="000000"/>
                </a:solidFill>
                <a:effectLst/>
                <a:latin typeface="Arial" panose="020B0604020202020204" pitchFamily="34" charset="0"/>
                <a:hlinkClick r:id="rId21"/>
              </a:rPr>
              <a:t> </a:t>
            </a:r>
            <a:r>
              <a:rPr lang="en-US" sz="1300" b="0" i="0" u="sng" strike="noStrike" dirty="0">
                <a:solidFill>
                  <a:srgbClr val="1155CC"/>
                </a:solidFill>
                <a:effectLst/>
                <a:latin typeface="Arial" panose="020B0604020202020204" pitchFamily="34" charset="0"/>
                <a:hlinkClick r:id="rId21"/>
              </a:rPr>
              <a:t>https://doi.org/10.1016/j.tics.2018.05.003</a:t>
            </a:r>
            <a:endParaRPr lang="en-US" sz="1300" b="0" i="0" u="none" strike="noStrike" dirty="0">
              <a:solidFill>
                <a:srgbClr val="000000"/>
              </a:solidFill>
              <a:effectLst/>
              <a:latin typeface="Arial" panose="020B0604020202020204" pitchFamily="34" charset="0"/>
            </a:endParaRPr>
          </a:p>
        </p:txBody>
      </p:sp>
      <p:sp>
        <p:nvSpPr>
          <p:cNvPr id="113" name="TextBox 112">
            <a:extLst>
              <a:ext uri="{FF2B5EF4-FFF2-40B4-BE49-F238E27FC236}">
                <a16:creationId xmlns:a16="http://schemas.microsoft.com/office/drawing/2014/main" id="{FB088BBF-2F52-0CC8-6FD1-DC492925AA0D}"/>
              </a:ext>
            </a:extLst>
          </p:cNvPr>
          <p:cNvSpPr txBox="1"/>
          <p:nvPr/>
        </p:nvSpPr>
        <p:spPr>
          <a:xfrm>
            <a:off x="18508337" y="36433400"/>
            <a:ext cx="17340549" cy="1892826"/>
          </a:xfrm>
          <a:prstGeom prst="rect">
            <a:avLst/>
          </a:prstGeom>
          <a:noFill/>
        </p:spPr>
        <p:txBody>
          <a:bodyPr wrap="square">
            <a:spAutoFit/>
          </a:bodyPr>
          <a:lstStyle/>
          <a:p>
            <a:pPr fontAlgn="base"/>
            <a:r>
              <a:rPr lang="en-US" sz="1300" b="0" i="0" u="none" strike="noStrike" dirty="0">
                <a:solidFill>
                  <a:srgbClr val="000000"/>
                </a:solidFill>
                <a:effectLst/>
                <a:latin typeface="Arial" panose="020B0604020202020204" pitchFamily="34" charset="0"/>
              </a:rPr>
              <a:t>9. </a:t>
            </a:r>
            <a:r>
              <a:rPr lang="en-US" sz="1300" dirty="0" err="1">
                <a:effectLst/>
              </a:rPr>
              <a:t>Kathios</a:t>
            </a:r>
            <a:r>
              <a:rPr lang="en-US" sz="1300" dirty="0">
                <a:effectLst/>
              </a:rPr>
              <a:t>, N., Sachs, M. E., Zhang, E., </a:t>
            </a:r>
            <a:r>
              <a:rPr lang="en-US" sz="1300" dirty="0" err="1">
                <a:effectLst/>
              </a:rPr>
              <a:t>Ou</a:t>
            </a:r>
            <a:r>
              <a:rPr lang="en-US" sz="1300" dirty="0">
                <a:effectLst/>
              </a:rPr>
              <a:t>, Y., &amp; Loui, P. (2023). </a:t>
            </a:r>
            <a:r>
              <a:rPr lang="en-US" sz="1300" i="1" dirty="0">
                <a:effectLst/>
              </a:rPr>
              <a:t>Generating New Musical Preferences from Multi-level Mapping of Predictions to Reward</a:t>
            </a:r>
            <a:r>
              <a:rPr lang="en-US" sz="1300" dirty="0">
                <a:effectLst/>
              </a:rPr>
              <a:t> (p. 2022.06.17.496615). </a:t>
            </a:r>
            <a:r>
              <a:rPr lang="en-US" sz="1300" dirty="0" err="1">
                <a:effectLst/>
              </a:rPr>
              <a:t>bioRxiv</a:t>
            </a:r>
            <a:r>
              <a:rPr lang="en-US" sz="1300" dirty="0">
                <a:effectLst/>
              </a:rPr>
              <a:t>. </a:t>
            </a:r>
            <a:r>
              <a:rPr lang="en-US" sz="1300" dirty="0">
                <a:effectLst/>
                <a:hlinkClick r:id="rId22"/>
              </a:rPr>
              <a:t>https://doi.org/10.1101/2022.06.17.496615</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b="0" i="0" u="none" strike="noStrike" dirty="0">
                <a:solidFill>
                  <a:srgbClr val="000000"/>
                </a:solidFill>
                <a:effectLst/>
                <a:latin typeface="Arial" panose="020B0604020202020204" pitchFamily="34" charset="0"/>
              </a:rPr>
              <a:t>10. </a:t>
            </a:r>
            <a:r>
              <a:rPr lang="en-US" sz="1300" b="0" i="0" u="none" strike="noStrike" dirty="0" err="1">
                <a:solidFill>
                  <a:srgbClr val="000000"/>
                </a:solidFill>
                <a:effectLst/>
                <a:latin typeface="Arial" panose="020B0604020202020204" pitchFamily="34" charset="0"/>
              </a:rPr>
              <a:t>Quinci</a:t>
            </a:r>
            <a:r>
              <a:rPr lang="en-US" sz="1300" b="0" i="0" u="none" strike="noStrike" dirty="0">
                <a:solidFill>
                  <a:srgbClr val="000000"/>
                </a:solidFill>
                <a:effectLst/>
                <a:latin typeface="Arial" panose="020B0604020202020204" pitchFamily="34" charset="0"/>
              </a:rPr>
              <a:t>, M. A., Belden, A., </a:t>
            </a:r>
            <a:r>
              <a:rPr lang="en-US" sz="1300" b="0" i="0" u="none" strike="noStrike" dirty="0" err="1">
                <a:solidFill>
                  <a:srgbClr val="000000"/>
                </a:solidFill>
                <a:effectLst/>
                <a:latin typeface="Arial" panose="020B0604020202020204" pitchFamily="34" charset="0"/>
              </a:rPr>
              <a:t>Goutama</a:t>
            </a:r>
            <a:r>
              <a:rPr lang="en-US" sz="1300" b="0" i="0" u="none" strike="noStrike" dirty="0">
                <a:solidFill>
                  <a:srgbClr val="000000"/>
                </a:solidFill>
                <a:effectLst/>
                <a:latin typeface="Arial" panose="020B0604020202020204" pitchFamily="34" charset="0"/>
              </a:rPr>
              <a:t>, V., Gong, D., </a:t>
            </a:r>
            <a:r>
              <a:rPr lang="en-US" sz="1300" b="0" i="0" u="none" strike="noStrike" dirty="0" err="1">
                <a:solidFill>
                  <a:srgbClr val="000000"/>
                </a:solidFill>
                <a:effectLst/>
                <a:latin typeface="Arial" panose="020B0604020202020204" pitchFamily="34" charset="0"/>
              </a:rPr>
              <a:t>Hanser</a:t>
            </a:r>
            <a:r>
              <a:rPr lang="en-US" sz="1300" b="0" i="0" u="none" strike="noStrike" dirty="0">
                <a:solidFill>
                  <a:srgbClr val="000000"/>
                </a:solidFill>
                <a:effectLst/>
                <a:latin typeface="Arial" panose="020B0604020202020204" pitchFamily="34" charset="0"/>
              </a:rPr>
              <a:t>, S., Donovan, N. J., Geddes, M., &amp; Loui, P. (2022). Longitudinal changes in auditory and reward systems following receptive music-based intervention in older adults. </a:t>
            </a:r>
            <a:r>
              <a:rPr lang="en-US" sz="1300" b="0" i="1" u="none" strike="noStrike" dirty="0">
                <a:solidFill>
                  <a:srgbClr val="000000"/>
                </a:solidFill>
                <a:effectLst/>
                <a:latin typeface="Arial" panose="020B0604020202020204" pitchFamily="34" charset="0"/>
              </a:rPr>
              <a:t>Scientific Reports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12</a:t>
            </a:r>
            <a:r>
              <a:rPr lang="en-US" sz="1300" b="0" i="0" u="none" strike="noStrike" dirty="0">
                <a:solidFill>
                  <a:srgbClr val="000000"/>
                </a:solidFill>
                <a:effectLst/>
                <a:latin typeface="Arial" panose="020B0604020202020204" pitchFamily="34" charset="0"/>
              </a:rPr>
              <a:t>(1), 11517. </a:t>
            </a:r>
            <a:r>
              <a:rPr lang="en-US" sz="1300" b="0" i="0" u="none" strike="noStrike" dirty="0">
                <a:solidFill>
                  <a:srgbClr val="000000"/>
                </a:solidFill>
                <a:effectLst/>
                <a:latin typeface="Arial" panose="020B0604020202020204" pitchFamily="34" charset="0"/>
                <a:hlinkClick r:id="rId23"/>
              </a:rPr>
              <a:t>https://doi.org/10.1038/s41598-022-15687-5</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dirty="0">
                <a:latin typeface="Arial" panose="020B0604020202020204" pitchFamily="34" charset="0"/>
              </a:rPr>
              <a:t>11. </a:t>
            </a:r>
            <a:r>
              <a:rPr lang="en-US" sz="1300" b="0" i="0" u="none" strike="noStrike" dirty="0">
                <a:solidFill>
                  <a:srgbClr val="000000"/>
                </a:solidFill>
                <a:effectLst/>
                <a:latin typeface="Arial" panose="020B0604020202020204" pitchFamily="34" charset="0"/>
              </a:rPr>
              <a:t>Hannon, E. E., &amp; </a:t>
            </a:r>
            <a:r>
              <a:rPr lang="en-US" sz="1300" b="0" i="0" u="none" strike="noStrike" dirty="0" err="1">
                <a:solidFill>
                  <a:srgbClr val="000000"/>
                </a:solidFill>
                <a:effectLst/>
                <a:latin typeface="Arial" panose="020B0604020202020204" pitchFamily="34" charset="0"/>
              </a:rPr>
              <a:t>Trehub</a:t>
            </a:r>
            <a:r>
              <a:rPr lang="en-US" sz="1300" b="0" i="0" u="none" strike="noStrike" dirty="0">
                <a:solidFill>
                  <a:srgbClr val="000000"/>
                </a:solidFill>
                <a:effectLst/>
                <a:latin typeface="Arial" panose="020B0604020202020204" pitchFamily="34" charset="0"/>
              </a:rPr>
              <a:t>, S. E. (2005). Metrical Categories in Infancy and Adulthood. </a:t>
            </a:r>
            <a:r>
              <a:rPr lang="en-US" sz="1300" b="0" i="1" u="none" strike="noStrike" dirty="0">
                <a:solidFill>
                  <a:srgbClr val="000000"/>
                </a:solidFill>
                <a:effectLst/>
                <a:latin typeface="Arial" panose="020B0604020202020204" pitchFamily="34" charset="0"/>
              </a:rPr>
              <a:t>Psychological Science</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16</a:t>
            </a:r>
            <a:r>
              <a:rPr lang="en-US" sz="1300" b="0" i="0" u="none" strike="noStrike" dirty="0">
                <a:solidFill>
                  <a:srgbClr val="000000"/>
                </a:solidFill>
                <a:effectLst/>
                <a:latin typeface="Arial" panose="020B0604020202020204" pitchFamily="34" charset="0"/>
              </a:rPr>
              <a:t>(1), 48–55.</a:t>
            </a:r>
            <a:r>
              <a:rPr lang="en-US" sz="1300" b="0" i="0" u="none" strike="noStrike" dirty="0">
                <a:solidFill>
                  <a:srgbClr val="000000"/>
                </a:solidFill>
                <a:effectLst/>
                <a:latin typeface="Arial" panose="020B0604020202020204" pitchFamily="34" charset="0"/>
                <a:hlinkClick r:id="rId24"/>
              </a:rPr>
              <a:t> </a:t>
            </a:r>
            <a:r>
              <a:rPr lang="en-US" sz="1300" b="0" i="0" u="sng" strike="noStrike" dirty="0">
                <a:solidFill>
                  <a:srgbClr val="1155CC"/>
                </a:solidFill>
                <a:effectLst/>
                <a:latin typeface="Arial" panose="020B0604020202020204" pitchFamily="34" charset="0"/>
                <a:hlinkClick r:id="rId24"/>
              </a:rPr>
              <a:t>https://doi.org/10.1111/j.0956-7976.2005.00779.x</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dirty="0">
                <a:latin typeface="Arial" panose="020B0604020202020204" pitchFamily="34" charset="0"/>
              </a:rPr>
              <a:t>12. </a:t>
            </a:r>
            <a:r>
              <a:rPr lang="en-US" sz="1300" b="0" i="0" u="none" strike="noStrike" dirty="0">
                <a:solidFill>
                  <a:srgbClr val="000000"/>
                </a:solidFill>
                <a:effectLst/>
                <a:latin typeface="Arial" panose="020B0604020202020204" pitchFamily="34" charset="0"/>
              </a:rPr>
              <a:t>Loui, P., Wessel, D. L., &amp; Kam, C. L. H. (2010). Humans Rapidly Learn Grammatical Structure in a New Musical Scale. </a:t>
            </a:r>
            <a:r>
              <a:rPr lang="en-US" sz="1300" b="0" i="1" u="none" strike="noStrike" dirty="0">
                <a:solidFill>
                  <a:srgbClr val="000000"/>
                </a:solidFill>
                <a:effectLst/>
                <a:latin typeface="Arial" panose="020B0604020202020204" pitchFamily="34" charset="0"/>
              </a:rPr>
              <a:t>Music Perception: An Interdisciplinary Journal</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27</a:t>
            </a:r>
            <a:r>
              <a:rPr lang="en-US" sz="1300" b="0" i="0" u="none" strike="noStrike" dirty="0">
                <a:solidFill>
                  <a:srgbClr val="000000"/>
                </a:solidFill>
                <a:effectLst/>
                <a:latin typeface="Arial" panose="020B0604020202020204" pitchFamily="34" charset="0"/>
              </a:rPr>
              <a:t>(5), 377–388.</a:t>
            </a:r>
            <a:r>
              <a:rPr lang="en-US" sz="1300" b="0" i="0" u="none" strike="noStrike" dirty="0">
                <a:solidFill>
                  <a:srgbClr val="000000"/>
                </a:solidFill>
                <a:effectLst/>
                <a:latin typeface="Arial" panose="020B0604020202020204" pitchFamily="34" charset="0"/>
                <a:hlinkClick r:id="rId25"/>
              </a:rPr>
              <a:t> </a:t>
            </a:r>
            <a:r>
              <a:rPr lang="en-US" sz="1300" b="0" i="0" u="sng" strike="noStrike" dirty="0">
                <a:solidFill>
                  <a:srgbClr val="1155CC"/>
                </a:solidFill>
                <a:effectLst/>
                <a:latin typeface="Arial" panose="020B0604020202020204" pitchFamily="34" charset="0"/>
                <a:hlinkClick r:id="rId25"/>
              </a:rPr>
              <a:t>https://doi.org/10.1525/mp.2010.27.5.377</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b="0" i="0" u="none" strike="noStrike" dirty="0">
                <a:solidFill>
                  <a:srgbClr val="000000"/>
                </a:solidFill>
                <a:effectLst/>
                <a:latin typeface="Arial" panose="020B0604020202020204" pitchFamily="34" charset="0"/>
              </a:rPr>
              <a:t>13. Belden, A., </a:t>
            </a:r>
            <a:r>
              <a:rPr lang="en-US" sz="1300" b="0" i="0" u="none" strike="noStrike" dirty="0" err="1">
                <a:solidFill>
                  <a:srgbClr val="000000"/>
                </a:solidFill>
                <a:effectLst/>
                <a:latin typeface="Arial" panose="020B0604020202020204" pitchFamily="34" charset="0"/>
              </a:rPr>
              <a:t>Quinci</a:t>
            </a:r>
            <a:r>
              <a:rPr lang="en-US" sz="1300" b="0" i="0" u="none" strike="noStrike" dirty="0">
                <a:solidFill>
                  <a:srgbClr val="000000"/>
                </a:solidFill>
                <a:effectLst/>
                <a:latin typeface="Arial" panose="020B0604020202020204" pitchFamily="34" charset="0"/>
              </a:rPr>
              <a:t>, M. A., Geddes, M., Donovan, N. J., </a:t>
            </a:r>
            <a:r>
              <a:rPr lang="en-US" sz="1300" b="0" i="0" u="none" strike="noStrike" dirty="0" err="1">
                <a:solidFill>
                  <a:srgbClr val="000000"/>
                </a:solidFill>
                <a:effectLst/>
                <a:latin typeface="Arial" panose="020B0604020202020204" pitchFamily="34" charset="0"/>
              </a:rPr>
              <a:t>Hanser</a:t>
            </a:r>
            <a:r>
              <a:rPr lang="en-US" sz="1300" b="0" i="0" u="none" strike="noStrike" dirty="0">
                <a:solidFill>
                  <a:srgbClr val="000000"/>
                </a:solidFill>
                <a:effectLst/>
                <a:latin typeface="Arial" panose="020B0604020202020204" pitchFamily="34" charset="0"/>
              </a:rPr>
              <a:t>, S. B., &amp; Loui, P. (2023). Functional Organization of Auditory and Reward Systems in Aging. </a:t>
            </a:r>
            <a:r>
              <a:rPr lang="en-US" sz="1300" b="0" i="1" u="none" strike="noStrike" dirty="0">
                <a:solidFill>
                  <a:srgbClr val="000000"/>
                </a:solidFill>
                <a:effectLst/>
                <a:latin typeface="Arial" panose="020B0604020202020204" pitchFamily="34" charset="0"/>
              </a:rPr>
              <a:t>Journal of Cognitive Neuroscience</a:t>
            </a:r>
            <a:r>
              <a:rPr lang="en-US" sz="1300" b="0" i="0" u="none" strike="noStrike" dirty="0">
                <a:solidFill>
                  <a:srgbClr val="000000"/>
                </a:solidFill>
                <a:effectLst/>
                <a:latin typeface="Arial" panose="020B0604020202020204" pitchFamily="34" charset="0"/>
              </a:rPr>
              <a:t>, 1–23.</a:t>
            </a:r>
            <a:r>
              <a:rPr lang="en-US" sz="1300" b="0" i="0" u="none" strike="noStrike" dirty="0">
                <a:solidFill>
                  <a:srgbClr val="000000"/>
                </a:solidFill>
                <a:effectLst/>
                <a:latin typeface="Arial" panose="020B0604020202020204" pitchFamily="34" charset="0"/>
                <a:hlinkClick r:id="rId26"/>
              </a:rPr>
              <a:t> </a:t>
            </a:r>
            <a:r>
              <a:rPr lang="en-US" sz="1300" b="0" i="0" u="sng" strike="noStrike" dirty="0">
                <a:solidFill>
                  <a:srgbClr val="1155CC"/>
                </a:solidFill>
                <a:effectLst/>
                <a:latin typeface="Arial" panose="020B0604020202020204" pitchFamily="34" charset="0"/>
                <a:hlinkClick r:id="rId26"/>
              </a:rPr>
              <a:t>https://doi.org/10.1162/jocn_a_02028</a:t>
            </a:r>
            <a:endParaRPr lang="en-US" sz="1300" b="0" i="0" u="none" strike="noStrike" dirty="0">
              <a:solidFill>
                <a:srgbClr val="000000"/>
              </a:solidFill>
              <a:effectLst/>
              <a:latin typeface="Arial" panose="020B0604020202020204" pitchFamily="34" charset="0"/>
            </a:endParaRPr>
          </a:p>
          <a:p>
            <a:r>
              <a:rPr lang="en-US" sz="1300" b="0" i="0" u="none" strike="noStrike" dirty="0">
                <a:solidFill>
                  <a:srgbClr val="000000"/>
                </a:solidFill>
                <a:effectLst/>
                <a:latin typeface="Arial" panose="020B0604020202020204" pitchFamily="34" charset="0"/>
              </a:rPr>
              <a:t>14. </a:t>
            </a:r>
            <a:r>
              <a:rPr lang="en-US" sz="1300" b="0" i="0" u="none" strike="noStrike" dirty="0" err="1">
                <a:solidFill>
                  <a:srgbClr val="000000"/>
                </a:solidFill>
                <a:effectLst/>
                <a:latin typeface="Arial" panose="020B0604020202020204" pitchFamily="34" charset="0"/>
              </a:rPr>
              <a:t>Ferreri</a:t>
            </a:r>
            <a:r>
              <a:rPr lang="en-US" sz="1300" b="0" i="0" u="none" strike="noStrike" dirty="0">
                <a:solidFill>
                  <a:srgbClr val="000000"/>
                </a:solidFill>
                <a:effectLst/>
                <a:latin typeface="Arial" panose="020B0604020202020204" pitchFamily="34" charset="0"/>
              </a:rPr>
              <a:t>, L., Mas-Herrero, E., Cardona, G., </a:t>
            </a:r>
            <a:r>
              <a:rPr lang="en-US" sz="1300" b="0" i="0" u="none" strike="noStrike" dirty="0" err="1">
                <a:solidFill>
                  <a:srgbClr val="000000"/>
                </a:solidFill>
                <a:effectLst/>
                <a:latin typeface="Arial" panose="020B0604020202020204" pitchFamily="34" charset="0"/>
              </a:rPr>
              <a:t>Zatorre</a:t>
            </a:r>
            <a:r>
              <a:rPr lang="en-US" sz="1300" b="0" i="0" u="none" strike="noStrike" dirty="0">
                <a:solidFill>
                  <a:srgbClr val="000000"/>
                </a:solidFill>
                <a:effectLst/>
                <a:latin typeface="Arial" panose="020B0604020202020204" pitchFamily="34" charset="0"/>
              </a:rPr>
              <a:t>, R. J., </a:t>
            </a:r>
            <a:r>
              <a:rPr lang="en-US" sz="1300" b="0" i="0" u="none" strike="noStrike" dirty="0" err="1">
                <a:solidFill>
                  <a:srgbClr val="000000"/>
                </a:solidFill>
                <a:effectLst/>
                <a:latin typeface="Arial" panose="020B0604020202020204" pitchFamily="34" charset="0"/>
              </a:rPr>
              <a:t>Antonijoan</a:t>
            </a:r>
            <a:r>
              <a:rPr lang="en-US" sz="1300" b="0" i="0" u="none" strike="noStrike" dirty="0">
                <a:solidFill>
                  <a:srgbClr val="000000"/>
                </a:solidFill>
                <a:effectLst/>
                <a:latin typeface="Arial" panose="020B0604020202020204" pitchFamily="34" charset="0"/>
              </a:rPr>
              <a:t>, R. M., Valle, M., </a:t>
            </a:r>
            <a:r>
              <a:rPr lang="en-US" sz="1300" b="0" i="0" u="none" strike="noStrike" dirty="0" err="1">
                <a:solidFill>
                  <a:srgbClr val="000000"/>
                </a:solidFill>
                <a:effectLst/>
                <a:latin typeface="Arial" panose="020B0604020202020204" pitchFamily="34" charset="0"/>
              </a:rPr>
              <a:t>Riba</a:t>
            </a:r>
            <a:r>
              <a:rPr lang="en-US" sz="1300" b="0" i="0" u="none" strike="noStrike" dirty="0">
                <a:solidFill>
                  <a:srgbClr val="000000"/>
                </a:solidFill>
                <a:effectLst/>
                <a:latin typeface="Arial" panose="020B0604020202020204" pitchFamily="34" charset="0"/>
              </a:rPr>
              <a:t>, J., </a:t>
            </a:r>
            <a:r>
              <a:rPr lang="en-US" sz="1300" b="0" i="0" u="none" strike="noStrike" dirty="0" err="1">
                <a:solidFill>
                  <a:srgbClr val="000000"/>
                </a:solidFill>
                <a:effectLst/>
                <a:latin typeface="Arial" panose="020B0604020202020204" pitchFamily="34" charset="0"/>
              </a:rPr>
              <a:t>Ripollés</a:t>
            </a:r>
            <a:r>
              <a:rPr lang="en-US" sz="1300" b="0" i="0" u="none" strike="noStrike" dirty="0">
                <a:solidFill>
                  <a:srgbClr val="000000"/>
                </a:solidFill>
                <a:effectLst/>
                <a:latin typeface="Arial" panose="020B0604020202020204" pitchFamily="34" charset="0"/>
              </a:rPr>
              <a:t>, P., &amp; Rodriguez-</a:t>
            </a:r>
            <a:r>
              <a:rPr lang="en-US" sz="1300" b="0" i="0" u="none" strike="noStrike" dirty="0" err="1">
                <a:solidFill>
                  <a:srgbClr val="000000"/>
                </a:solidFill>
                <a:effectLst/>
                <a:latin typeface="Arial" panose="020B0604020202020204" pitchFamily="34" charset="0"/>
              </a:rPr>
              <a:t>Fornells</a:t>
            </a:r>
            <a:r>
              <a:rPr lang="en-US" sz="1300" b="0" i="0" u="none" strike="noStrike" dirty="0">
                <a:solidFill>
                  <a:srgbClr val="000000"/>
                </a:solidFill>
                <a:effectLst/>
                <a:latin typeface="Arial" panose="020B0604020202020204" pitchFamily="34" charset="0"/>
              </a:rPr>
              <a:t>, A. (2021). Dopamine modulations of reward-driven music memory consolidation. </a:t>
            </a:r>
            <a:r>
              <a:rPr lang="en-US" sz="1300" b="0" i="1" u="none" strike="noStrike" dirty="0">
                <a:solidFill>
                  <a:srgbClr val="000000"/>
                </a:solidFill>
                <a:effectLst/>
                <a:latin typeface="Arial" panose="020B0604020202020204" pitchFamily="34" charset="0"/>
              </a:rPr>
              <a:t>Annals of the New York Academy of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1502</a:t>
            </a:r>
            <a:r>
              <a:rPr lang="en-US" sz="1300" b="0" i="0" u="none" strike="noStrike" dirty="0">
                <a:solidFill>
                  <a:srgbClr val="000000"/>
                </a:solidFill>
                <a:effectLst/>
                <a:latin typeface="Arial" panose="020B0604020202020204" pitchFamily="34" charset="0"/>
              </a:rPr>
              <a:t>(1), 85–98.</a:t>
            </a:r>
            <a:r>
              <a:rPr lang="en-US" sz="1300" b="0" i="0" u="none" strike="noStrike" dirty="0">
                <a:solidFill>
                  <a:srgbClr val="000000"/>
                </a:solidFill>
                <a:effectLst/>
                <a:latin typeface="Arial" panose="020B0604020202020204" pitchFamily="34" charset="0"/>
                <a:hlinkClick r:id="rId27"/>
              </a:rPr>
              <a:t> </a:t>
            </a:r>
            <a:r>
              <a:rPr lang="en-US" sz="1300" b="0" i="0" u="sng" strike="noStrike" dirty="0">
                <a:solidFill>
                  <a:srgbClr val="1155CC"/>
                </a:solidFill>
                <a:effectLst/>
                <a:latin typeface="Arial" panose="020B0604020202020204" pitchFamily="34" charset="0"/>
                <a:hlinkClick r:id="rId27"/>
              </a:rPr>
              <a:t>https://doi.org/10.1111/nyas.14656</a:t>
            </a:r>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15" name="TextBox 114">
            <a:extLst>
              <a:ext uri="{FF2B5EF4-FFF2-40B4-BE49-F238E27FC236}">
                <a16:creationId xmlns:a16="http://schemas.microsoft.com/office/drawing/2014/main" id="{4C624415-FFB3-1A2F-49A1-C46A8C7895C6}"/>
              </a:ext>
            </a:extLst>
          </p:cNvPr>
          <p:cNvSpPr txBox="1"/>
          <p:nvPr/>
        </p:nvSpPr>
        <p:spPr>
          <a:xfrm>
            <a:off x="36042268" y="36553798"/>
            <a:ext cx="7369703" cy="2092881"/>
          </a:xfrm>
          <a:prstGeom prst="rect">
            <a:avLst/>
          </a:prstGeom>
          <a:noFill/>
        </p:spPr>
        <p:txBody>
          <a:bodyPr wrap="square">
            <a:spAutoFit/>
          </a:bodyPr>
          <a:lstStyle/>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NSF-GRFP awarded to NK and seed grant funding from Northeastern University’s Center for Cognitive and Brain Health awarded to PL, JYD, and LGD.</a:t>
            </a: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Listen to Bohlen-Pierce melodies at this OSF Repository:</a:t>
            </a: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r>
              <a:rPr lang="en-US" sz="1300" dirty="0" err="1">
                <a:solidFill>
                  <a:schemeClr val="dk1"/>
                </a:solidFill>
                <a:latin typeface="Arial" panose="020B0604020202020204" pitchFamily="34" charset="0"/>
                <a:ea typeface="Helvetica Neue"/>
                <a:cs typeface="Arial" panose="020B0604020202020204" pitchFamily="34" charset="0"/>
                <a:sym typeface="Helvetica Neue"/>
              </a:rPr>
              <a:t>nickkathios</a:t>
            </a:r>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p>
        </p:txBody>
      </p:sp>
      <p:pic>
        <p:nvPicPr>
          <p:cNvPr id="116" name="Picture 16" descr="Open Science Framework (OSF) | OU Libraries">
            <a:extLst>
              <a:ext uri="{FF2B5EF4-FFF2-40B4-BE49-F238E27FC236}">
                <a16:creationId xmlns:a16="http://schemas.microsoft.com/office/drawing/2014/main" id="{F2952D7C-EE8D-38D2-D16D-7675B0B95CB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08735" y="37075173"/>
            <a:ext cx="2201565" cy="82827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qr code on a white background&#10;&#10;Description automatically generated">
            <a:extLst>
              <a:ext uri="{FF2B5EF4-FFF2-40B4-BE49-F238E27FC236}">
                <a16:creationId xmlns:a16="http://schemas.microsoft.com/office/drawing/2014/main" id="{D548F812-358D-CD21-A927-C459FBEB77C9}"/>
              </a:ext>
            </a:extLst>
          </p:cNvPr>
          <p:cNvPicPr>
            <a:picLocks noChangeAspect="1"/>
          </p:cNvPicPr>
          <p:nvPr/>
        </p:nvPicPr>
        <p:blipFill>
          <a:blip r:embed="rId29"/>
          <a:stretch>
            <a:fillRect/>
          </a:stretch>
        </p:blipFill>
        <p:spPr>
          <a:xfrm>
            <a:off x="40312101" y="37101031"/>
            <a:ext cx="883834" cy="883834"/>
          </a:xfrm>
          <a:prstGeom prst="rect">
            <a:avLst/>
          </a:prstGeom>
        </p:spPr>
      </p:pic>
      <p:pic>
        <p:nvPicPr>
          <p:cNvPr id="120" name="Picture 20">
            <a:extLst>
              <a:ext uri="{FF2B5EF4-FFF2-40B4-BE49-F238E27FC236}">
                <a16:creationId xmlns:a16="http://schemas.microsoft.com/office/drawing/2014/main" id="{78E96BCB-D9E0-2C47-EB6E-4132FF8675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042268" y="37976325"/>
            <a:ext cx="342160" cy="281346"/>
          </a:xfrm>
          <a:prstGeom prst="rect">
            <a:avLst/>
          </a:prstGeom>
          <a:noFill/>
          <a:extLst>
            <a:ext uri="{909E8E84-426E-40DD-AFC4-6F175D3DCCD1}">
              <a14:hiddenFill xmlns:a14="http://schemas.microsoft.com/office/drawing/2010/main">
                <a:solidFill>
                  <a:srgbClr val="FFFFFF"/>
                </a:solidFill>
              </a14:hiddenFill>
            </a:ext>
          </a:extLst>
        </p:spPr>
      </p:pic>
      <p:sp>
        <p:nvSpPr>
          <p:cNvPr id="122" name="Google Shape;87;p1">
            <a:extLst>
              <a:ext uri="{FF2B5EF4-FFF2-40B4-BE49-F238E27FC236}">
                <a16:creationId xmlns:a16="http://schemas.microsoft.com/office/drawing/2014/main" id="{C5477F76-7F86-A65B-C6F3-58DB0E119D48}"/>
              </a:ext>
            </a:extLst>
          </p:cNvPr>
          <p:cNvSpPr/>
          <p:nvPr/>
        </p:nvSpPr>
        <p:spPr>
          <a:xfrm>
            <a:off x="26220681" y="33158320"/>
            <a:ext cx="2217185" cy="875383"/>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(8)</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4" name="Google Shape;87;p1">
            <a:extLst>
              <a:ext uri="{FF2B5EF4-FFF2-40B4-BE49-F238E27FC236}">
                <a16:creationId xmlns:a16="http://schemas.microsoft.com/office/drawing/2014/main" id="{49EFD472-E4A8-71C9-460F-75AC0A14C722}"/>
              </a:ext>
            </a:extLst>
          </p:cNvPr>
          <p:cNvSpPr/>
          <p:nvPr/>
        </p:nvSpPr>
        <p:spPr>
          <a:xfrm>
            <a:off x="40865231" y="306617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(4)</a:t>
            </a:r>
          </a:p>
        </p:txBody>
      </p:sp>
      <p:sp>
        <p:nvSpPr>
          <p:cNvPr id="125" name="Google Shape;87;p1">
            <a:extLst>
              <a:ext uri="{FF2B5EF4-FFF2-40B4-BE49-F238E27FC236}">
                <a16:creationId xmlns:a16="http://schemas.microsoft.com/office/drawing/2014/main" id="{5DA456AD-A014-5FE9-08F6-27312A61C3B2}"/>
              </a:ext>
            </a:extLst>
          </p:cNvPr>
          <p:cNvSpPr/>
          <p:nvPr/>
        </p:nvSpPr>
        <p:spPr>
          <a:xfrm>
            <a:off x="25809196" y="175681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142" name="Group 141">
            <a:extLst>
              <a:ext uri="{FF2B5EF4-FFF2-40B4-BE49-F238E27FC236}">
                <a16:creationId xmlns:a16="http://schemas.microsoft.com/office/drawing/2014/main" id="{394895FC-057C-88C6-B939-B46E58AFFEF6}"/>
              </a:ext>
            </a:extLst>
          </p:cNvPr>
          <p:cNvGrpSpPr/>
          <p:nvPr/>
        </p:nvGrpSpPr>
        <p:grpSpPr>
          <a:xfrm>
            <a:off x="7929667" y="17731365"/>
            <a:ext cx="5355017" cy="5439625"/>
            <a:chOff x="5785592" y="31703178"/>
            <a:chExt cx="8014762" cy="7676520"/>
          </a:xfrm>
        </p:grpSpPr>
        <p:pic>
          <p:nvPicPr>
            <p:cNvPr id="144" name="Picture 143" descr="A screenshot of a computer&#10;&#10;Description automatically generated">
              <a:extLst>
                <a:ext uri="{FF2B5EF4-FFF2-40B4-BE49-F238E27FC236}">
                  <a16:creationId xmlns:a16="http://schemas.microsoft.com/office/drawing/2014/main" id="{5D12CC3A-CC77-7B21-9D40-54340CAADE33}"/>
                </a:ext>
              </a:extLst>
            </p:cNvPr>
            <p:cNvPicPr>
              <a:picLocks noChangeAspect="1"/>
            </p:cNvPicPr>
            <p:nvPr/>
          </p:nvPicPr>
          <p:blipFill rotWithShape="1">
            <a:blip r:embed="rId31">
              <a:clrChange>
                <a:clrFrom>
                  <a:srgbClr val="000000"/>
                </a:clrFrom>
                <a:clrTo>
                  <a:srgbClr val="000000">
                    <a:alpha val="0"/>
                  </a:srgbClr>
                </a:clrTo>
              </a:clrChange>
            </a:blip>
            <a:srcRect l="52559" t="31800" r="8927" b="39883"/>
            <a:stretch/>
          </p:blipFill>
          <p:spPr>
            <a:xfrm>
              <a:off x="5954996" y="31703178"/>
              <a:ext cx="5775651" cy="3675075"/>
            </a:xfrm>
            <a:prstGeom prst="rect">
              <a:avLst/>
            </a:prstGeom>
          </p:spPr>
        </p:pic>
        <p:pic>
          <p:nvPicPr>
            <p:cNvPr id="145" name="Picture 144" descr="A screenshot of a computer&#10;&#10;Description automatically generated">
              <a:extLst>
                <a:ext uri="{FF2B5EF4-FFF2-40B4-BE49-F238E27FC236}">
                  <a16:creationId xmlns:a16="http://schemas.microsoft.com/office/drawing/2014/main" id="{951E2F92-8654-496D-B46F-5E959BA58053}"/>
                </a:ext>
              </a:extLst>
            </p:cNvPr>
            <p:cNvPicPr>
              <a:picLocks noChangeAspect="1"/>
            </p:cNvPicPr>
            <p:nvPr/>
          </p:nvPicPr>
          <p:blipFill rotWithShape="1">
            <a:blip r:embed="rId31">
              <a:clrChange>
                <a:clrFrom>
                  <a:srgbClr val="000000"/>
                </a:clrFrom>
                <a:clrTo>
                  <a:srgbClr val="000000">
                    <a:alpha val="0"/>
                  </a:srgbClr>
                </a:clrTo>
              </a:clrChange>
            </a:blip>
            <a:srcRect l="30962" t="58585" r="45274" b="10098"/>
            <a:stretch/>
          </p:blipFill>
          <p:spPr>
            <a:xfrm>
              <a:off x="10316818" y="35510088"/>
              <a:ext cx="3483536" cy="3869610"/>
            </a:xfrm>
            <a:prstGeom prst="rect">
              <a:avLst/>
            </a:prstGeom>
          </p:spPr>
        </p:pic>
        <p:pic>
          <p:nvPicPr>
            <p:cNvPr id="146" name="Picture 145" descr="A screenshot of a computer&#10;&#10;Description automatically generated">
              <a:extLst>
                <a:ext uri="{FF2B5EF4-FFF2-40B4-BE49-F238E27FC236}">
                  <a16:creationId xmlns:a16="http://schemas.microsoft.com/office/drawing/2014/main" id="{E96D54D2-83F1-B36D-1A4C-B2BB59D88D86}"/>
                </a:ext>
              </a:extLst>
            </p:cNvPr>
            <p:cNvPicPr>
              <a:picLocks noChangeAspect="1"/>
            </p:cNvPicPr>
            <p:nvPr/>
          </p:nvPicPr>
          <p:blipFill rotWithShape="1">
            <a:blip r:embed="rId31">
              <a:clrChange>
                <a:clrFrom>
                  <a:srgbClr val="000000"/>
                </a:clrFrom>
                <a:clrTo>
                  <a:srgbClr val="000000">
                    <a:alpha val="0"/>
                  </a:srgbClr>
                </a:clrTo>
              </a:clrChange>
            </a:blip>
            <a:srcRect l="31175" t="31800" r="47426" b="39883"/>
            <a:stretch/>
          </p:blipFill>
          <p:spPr>
            <a:xfrm>
              <a:off x="10047911" y="31703179"/>
              <a:ext cx="3568262" cy="3857947"/>
            </a:xfrm>
            <a:prstGeom prst="rect">
              <a:avLst/>
            </a:prstGeom>
          </p:spPr>
        </p:pic>
        <p:pic>
          <p:nvPicPr>
            <p:cNvPr id="149" name="Picture 148" descr="A screenshot of a computer&#10;&#10;Description automatically generated">
              <a:extLst>
                <a:ext uri="{FF2B5EF4-FFF2-40B4-BE49-F238E27FC236}">
                  <a16:creationId xmlns:a16="http://schemas.microsoft.com/office/drawing/2014/main" id="{C39D872A-22D5-DEC8-58A0-A738DFCFBAD9}"/>
                </a:ext>
              </a:extLst>
            </p:cNvPr>
            <p:cNvPicPr>
              <a:picLocks noChangeAspect="1"/>
            </p:cNvPicPr>
            <p:nvPr/>
          </p:nvPicPr>
          <p:blipFill rotWithShape="1">
            <a:blip r:embed="rId32">
              <a:clrChange>
                <a:clrFrom>
                  <a:srgbClr val="000000"/>
                </a:clrFrom>
                <a:clrTo>
                  <a:srgbClr val="000000">
                    <a:alpha val="0"/>
                  </a:srgbClr>
                </a:clrTo>
              </a:clrChange>
            </a:blip>
            <a:srcRect l="51870" t="31646" r="17642" b="36909"/>
            <a:stretch/>
          </p:blipFill>
          <p:spPr>
            <a:xfrm>
              <a:off x="5785592" y="35192882"/>
              <a:ext cx="4364174" cy="4022237"/>
            </a:xfrm>
            <a:prstGeom prst="rect">
              <a:avLst/>
            </a:prstGeom>
          </p:spPr>
        </p:pic>
      </p:grpSp>
      <p:pic>
        <p:nvPicPr>
          <p:cNvPr id="163" name="Picture 162">
            <a:extLst>
              <a:ext uri="{FF2B5EF4-FFF2-40B4-BE49-F238E27FC236}">
                <a16:creationId xmlns:a16="http://schemas.microsoft.com/office/drawing/2014/main" id="{A9DE56BF-8CE9-7987-D04A-142C25CB544E}"/>
              </a:ext>
            </a:extLst>
          </p:cNvPr>
          <p:cNvPicPr>
            <a:picLocks noChangeAspect="1"/>
          </p:cNvPicPr>
          <p:nvPr/>
        </p:nvPicPr>
        <p:blipFill rotWithShape="1">
          <a:blip r:embed="rId33">
            <a:clrChange>
              <a:clrFrom>
                <a:srgbClr val="000000"/>
              </a:clrFrom>
              <a:clrTo>
                <a:srgbClr val="000000">
                  <a:alpha val="0"/>
                </a:srgbClr>
              </a:clrTo>
            </a:clrChange>
          </a:blip>
          <a:srcRect l="32324" r="33648"/>
          <a:stretch/>
        </p:blipFill>
        <p:spPr>
          <a:xfrm>
            <a:off x="1973402" y="18120239"/>
            <a:ext cx="2231388" cy="2084651"/>
          </a:xfrm>
          <a:prstGeom prst="rect">
            <a:avLst/>
          </a:prstGeom>
        </p:spPr>
      </p:pic>
      <p:cxnSp>
        <p:nvCxnSpPr>
          <p:cNvPr id="166" name="Straight Arrow Connector 165">
            <a:extLst>
              <a:ext uri="{FF2B5EF4-FFF2-40B4-BE49-F238E27FC236}">
                <a16:creationId xmlns:a16="http://schemas.microsoft.com/office/drawing/2014/main" id="{82B51788-5DC2-691D-E770-4DFDB895E681}"/>
              </a:ext>
            </a:extLst>
          </p:cNvPr>
          <p:cNvCxnSpPr>
            <a:cxnSpLocks/>
          </p:cNvCxnSpPr>
          <p:nvPr/>
        </p:nvCxnSpPr>
        <p:spPr>
          <a:xfrm>
            <a:off x="4767907" y="19569732"/>
            <a:ext cx="2413825" cy="4843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F31870C-F744-FDF2-AE6F-FEFE3495BD76}"/>
              </a:ext>
            </a:extLst>
          </p:cNvPr>
          <p:cNvSpPr txBox="1"/>
          <p:nvPr/>
        </p:nvSpPr>
        <p:spPr>
          <a:xfrm>
            <a:off x="1007452" y="20073080"/>
            <a:ext cx="4565679" cy="307777"/>
          </a:xfrm>
          <a:prstGeom prst="rect">
            <a:avLst/>
          </a:prstGeom>
          <a:noFill/>
        </p:spPr>
        <p:txBody>
          <a:bodyPr wrap="square">
            <a:spAutoFit/>
          </a:bodyPr>
          <a:lstStyle/>
          <a:p>
            <a:pPr algn="ctr"/>
            <a:r>
              <a:rPr lang="en-US" sz="1400" dirty="0"/>
              <a:t>Ventral Striatum (VS) Seed</a:t>
            </a:r>
          </a:p>
        </p:txBody>
      </p:sp>
      <p:sp>
        <p:nvSpPr>
          <p:cNvPr id="171" name="Rectangle 170">
            <a:extLst>
              <a:ext uri="{FF2B5EF4-FFF2-40B4-BE49-F238E27FC236}">
                <a16:creationId xmlns:a16="http://schemas.microsoft.com/office/drawing/2014/main" id="{E2D20D0E-49D6-C2B1-8446-E5ABFBB883E9}"/>
              </a:ext>
            </a:extLst>
          </p:cNvPr>
          <p:cNvSpPr/>
          <p:nvPr/>
        </p:nvSpPr>
        <p:spPr>
          <a:xfrm>
            <a:off x="4160235" y="21016246"/>
            <a:ext cx="1101838" cy="226484"/>
          </a:xfrm>
          <a:prstGeom prst="rect">
            <a:avLst/>
          </a:prstGeom>
          <a:gradFill>
            <a:gsLst>
              <a:gs pos="0">
                <a:schemeClr val="tx1"/>
              </a:gs>
              <a:gs pos="99000">
                <a:srgbClr val="FF000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E086410B-7EE9-04BD-5C14-C01E3FACBC70}"/>
              </a:ext>
            </a:extLst>
          </p:cNvPr>
          <p:cNvSpPr/>
          <p:nvPr/>
        </p:nvSpPr>
        <p:spPr>
          <a:xfrm>
            <a:off x="4160235" y="21237341"/>
            <a:ext cx="1101838" cy="226484"/>
          </a:xfrm>
          <a:prstGeom prst="rect">
            <a:avLst/>
          </a:prstGeom>
          <a:gradFill flip="none" rotWithShape="1">
            <a:gsLst>
              <a:gs pos="0">
                <a:schemeClr val="tx1"/>
              </a:gs>
              <a:gs pos="100000">
                <a:srgbClr val="00FF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2F08B7C-AB43-E694-4B13-6A9FEBB16D85}"/>
              </a:ext>
            </a:extLst>
          </p:cNvPr>
          <p:cNvSpPr/>
          <p:nvPr/>
        </p:nvSpPr>
        <p:spPr>
          <a:xfrm>
            <a:off x="4160235" y="21441072"/>
            <a:ext cx="1101838" cy="226484"/>
          </a:xfrm>
          <a:prstGeom prst="rect">
            <a:avLst/>
          </a:prstGeom>
          <a:gradFill flip="none" rotWithShape="1">
            <a:gsLst>
              <a:gs pos="0">
                <a:schemeClr val="tx1"/>
              </a:gs>
              <a:gs pos="99000">
                <a:srgbClr val="0000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71ACD7B-2742-FBFD-0812-EEDBB83464B5}"/>
              </a:ext>
            </a:extLst>
          </p:cNvPr>
          <p:cNvSpPr txBox="1"/>
          <p:nvPr/>
        </p:nvSpPr>
        <p:spPr>
          <a:xfrm>
            <a:off x="4564319" y="20746162"/>
            <a:ext cx="293670" cy="307777"/>
          </a:xfrm>
          <a:prstGeom prst="rect">
            <a:avLst/>
          </a:prstGeom>
          <a:noFill/>
        </p:spPr>
        <p:txBody>
          <a:bodyPr wrap="none" rtlCol="0">
            <a:spAutoFit/>
          </a:bodyPr>
          <a:lstStyle/>
          <a:p>
            <a:r>
              <a:rPr lang="en-US" dirty="0"/>
              <a:t>T</a:t>
            </a:r>
          </a:p>
        </p:txBody>
      </p:sp>
      <p:sp>
        <p:nvSpPr>
          <p:cNvPr id="175" name="TextBox 174">
            <a:extLst>
              <a:ext uri="{FF2B5EF4-FFF2-40B4-BE49-F238E27FC236}">
                <a16:creationId xmlns:a16="http://schemas.microsoft.com/office/drawing/2014/main" id="{5372EFE5-20BB-6B94-A9B8-53DA71D954D8}"/>
              </a:ext>
            </a:extLst>
          </p:cNvPr>
          <p:cNvSpPr txBox="1"/>
          <p:nvPr/>
        </p:nvSpPr>
        <p:spPr>
          <a:xfrm>
            <a:off x="3943717" y="21658472"/>
            <a:ext cx="433132" cy="307777"/>
          </a:xfrm>
          <a:prstGeom prst="rect">
            <a:avLst/>
          </a:prstGeom>
          <a:noFill/>
        </p:spPr>
        <p:txBody>
          <a:bodyPr wrap="none" rtlCol="0">
            <a:spAutoFit/>
          </a:bodyPr>
          <a:lstStyle/>
          <a:p>
            <a:r>
              <a:rPr lang="en-US" dirty="0"/>
              <a:t>3.3</a:t>
            </a:r>
          </a:p>
        </p:txBody>
      </p:sp>
      <p:sp>
        <p:nvSpPr>
          <p:cNvPr id="176" name="TextBox 175">
            <a:extLst>
              <a:ext uri="{FF2B5EF4-FFF2-40B4-BE49-F238E27FC236}">
                <a16:creationId xmlns:a16="http://schemas.microsoft.com/office/drawing/2014/main" id="{B355616A-0E18-DFAB-638F-4B16E023B4B9}"/>
              </a:ext>
            </a:extLst>
          </p:cNvPr>
          <p:cNvSpPr txBox="1"/>
          <p:nvPr/>
        </p:nvSpPr>
        <p:spPr>
          <a:xfrm>
            <a:off x="5047420" y="21647890"/>
            <a:ext cx="433132" cy="307777"/>
          </a:xfrm>
          <a:prstGeom prst="rect">
            <a:avLst/>
          </a:prstGeom>
          <a:noFill/>
        </p:spPr>
        <p:txBody>
          <a:bodyPr wrap="none" rtlCol="0">
            <a:spAutoFit/>
          </a:bodyPr>
          <a:lstStyle/>
          <a:p>
            <a:pPr algn="ctr"/>
            <a:r>
              <a:rPr lang="en-US" dirty="0"/>
              <a:t>5.0</a:t>
            </a:r>
          </a:p>
        </p:txBody>
      </p:sp>
      <p:grpSp>
        <p:nvGrpSpPr>
          <p:cNvPr id="186" name="Group 185">
            <a:extLst>
              <a:ext uri="{FF2B5EF4-FFF2-40B4-BE49-F238E27FC236}">
                <a16:creationId xmlns:a16="http://schemas.microsoft.com/office/drawing/2014/main" id="{052704B0-B99D-07C7-C5B4-8028328E1310}"/>
              </a:ext>
            </a:extLst>
          </p:cNvPr>
          <p:cNvGrpSpPr/>
          <p:nvPr/>
        </p:nvGrpSpPr>
        <p:grpSpPr>
          <a:xfrm>
            <a:off x="804413" y="20412800"/>
            <a:ext cx="3367100" cy="2487495"/>
            <a:chOff x="6420664" y="42761426"/>
            <a:chExt cx="3367100" cy="2319356"/>
          </a:xfrm>
        </p:grpSpPr>
        <p:sp>
          <p:nvSpPr>
            <p:cNvPr id="187" name="TextBox 186">
              <a:extLst>
                <a:ext uri="{FF2B5EF4-FFF2-40B4-BE49-F238E27FC236}">
                  <a16:creationId xmlns:a16="http://schemas.microsoft.com/office/drawing/2014/main" id="{071894C2-2FEC-000C-7BA4-BA09814E94B0}"/>
                </a:ext>
              </a:extLst>
            </p:cNvPr>
            <p:cNvSpPr txBox="1"/>
            <p:nvPr/>
          </p:nvSpPr>
          <p:spPr>
            <a:xfrm>
              <a:off x="6420664" y="44387537"/>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Adolescent</a:t>
              </a:r>
            </a:p>
            <a:p>
              <a:pPr algn="ctr"/>
              <a:r>
                <a:rPr lang="en-US" sz="2000" dirty="0">
                  <a:latin typeface="Arial" panose="020B0604020202020204" pitchFamily="34" charset="0"/>
                  <a:cs typeface="Arial" panose="020B0604020202020204" pitchFamily="34" charset="0"/>
                </a:rPr>
                <a:t>Music</a:t>
              </a:r>
            </a:p>
          </p:txBody>
        </p:sp>
        <p:sp>
          <p:nvSpPr>
            <p:cNvPr id="188" name="Oval 187">
              <a:extLst>
                <a:ext uri="{FF2B5EF4-FFF2-40B4-BE49-F238E27FC236}">
                  <a16:creationId xmlns:a16="http://schemas.microsoft.com/office/drawing/2014/main" id="{B04621BB-F206-CBE6-CBEC-965BF05FC81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89" name="Oval 188">
              <a:extLst>
                <a:ext uri="{FF2B5EF4-FFF2-40B4-BE49-F238E27FC236}">
                  <a16:creationId xmlns:a16="http://schemas.microsoft.com/office/drawing/2014/main" id="{D49EC8FE-9361-B2EE-D414-8D488A4D2FE7}"/>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90" name="TextBox 189">
              <a:extLst>
                <a:ext uri="{FF2B5EF4-FFF2-40B4-BE49-F238E27FC236}">
                  <a16:creationId xmlns:a16="http://schemas.microsoft.com/office/drawing/2014/main" id="{76612E5E-580E-7F14-D29C-2F2B9C87BF45}"/>
                </a:ext>
              </a:extLst>
            </p:cNvPr>
            <p:cNvSpPr txBox="1"/>
            <p:nvPr/>
          </p:nvSpPr>
          <p:spPr>
            <a:xfrm>
              <a:off x="7167624" y="42761426"/>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Childhood</a:t>
              </a:r>
            </a:p>
            <a:p>
              <a:pPr algn="ctr"/>
              <a:r>
                <a:rPr lang="en-US" sz="2000" dirty="0">
                  <a:latin typeface="Arial" panose="020B0604020202020204" pitchFamily="34" charset="0"/>
                  <a:cs typeface="Arial" panose="020B0604020202020204" pitchFamily="34" charset="0"/>
                </a:rPr>
                <a:t>Music</a:t>
              </a:r>
            </a:p>
          </p:txBody>
        </p:sp>
        <p:sp>
          <p:nvSpPr>
            <p:cNvPr id="191" name="TextBox 190">
              <a:extLst>
                <a:ext uri="{FF2B5EF4-FFF2-40B4-BE49-F238E27FC236}">
                  <a16:creationId xmlns:a16="http://schemas.microsoft.com/office/drawing/2014/main" id="{DD01A655-8755-C034-88BE-15F149624E74}"/>
                </a:ext>
              </a:extLst>
            </p:cNvPr>
            <p:cNvSpPr txBox="1"/>
            <p:nvPr/>
          </p:nvSpPr>
          <p:spPr>
            <a:xfrm>
              <a:off x="8112977" y="44420745"/>
              <a:ext cx="1674787"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Adulthood</a:t>
              </a:r>
            </a:p>
            <a:p>
              <a:pPr algn="ctr"/>
              <a:r>
                <a:rPr lang="en-US" sz="2000" dirty="0">
                  <a:latin typeface="Arial" panose="020B0604020202020204" pitchFamily="34" charset="0"/>
                  <a:cs typeface="Arial" panose="020B0604020202020204" pitchFamily="34" charset="0"/>
                </a:rPr>
                <a:t>Music</a:t>
              </a:r>
            </a:p>
          </p:txBody>
        </p:sp>
        <p:sp>
          <p:nvSpPr>
            <p:cNvPr id="1024" name="Oval 1023">
              <a:extLst>
                <a:ext uri="{FF2B5EF4-FFF2-40B4-BE49-F238E27FC236}">
                  <a16:creationId xmlns:a16="http://schemas.microsoft.com/office/drawing/2014/main" id="{BD940155-5D77-2E9B-F520-9F12A4289B7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sp>
        <p:nvSpPr>
          <p:cNvPr id="1041" name="Google Shape;121;p1">
            <a:extLst>
              <a:ext uri="{FF2B5EF4-FFF2-40B4-BE49-F238E27FC236}">
                <a16:creationId xmlns:a16="http://schemas.microsoft.com/office/drawing/2014/main" id="{8EF765F0-694E-F003-7399-3CD6107C8963}"/>
              </a:ext>
            </a:extLst>
          </p:cNvPr>
          <p:cNvSpPr/>
          <p:nvPr/>
        </p:nvSpPr>
        <p:spPr>
          <a:xfrm>
            <a:off x="29168611" y="7713089"/>
            <a:ext cx="14198418" cy="1012149"/>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Music listening fMRI task</a:t>
            </a:r>
          </a:p>
        </p:txBody>
      </p:sp>
      <p:cxnSp>
        <p:nvCxnSpPr>
          <p:cNvPr id="1043" name="Straight Arrow Connector 1042">
            <a:extLst>
              <a:ext uri="{FF2B5EF4-FFF2-40B4-BE49-F238E27FC236}">
                <a16:creationId xmlns:a16="http://schemas.microsoft.com/office/drawing/2014/main" id="{7C81516A-794A-E1AE-DA57-337BD77D520A}"/>
              </a:ext>
            </a:extLst>
          </p:cNvPr>
          <p:cNvCxnSpPr>
            <a:cxnSpLocks/>
          </p:cNvCxnSpPr>
          <p:nvPr/>
        </p:nvCxnSpPr>
        <p:spPr>
          <a:xfrm>
            <a:off x="34295475" y="22098998"/>
            <a:ext cx="182438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47" name="TextBox 1046">
            <a:extLst>
              <a:ext uri="{FF2B5EF4-FFF2-40B4-BE49-F238E27FC236}">
                <a16:creationId xmlns:a16="http://schemas.microsoft.com/office/drawing/2014/main" id="{90DAAD9E-3FE6-20D2-BEDA-F2EE95915BBA}"/>
              </a:ext>
            </a:extLst>
          </p:cNvPr>
          <p:cNvSpPr txBox="1"/>
          <p:nvPr/>
        </p:nvSpPr>
        <p:spPr>
          <a:xfrm>
            <a:off x="40353597" y="4441971"/>
            <a:ext cx="27372364" cy="338554"/>
          </a:xfrm>
          <a:prstGeom prst="rect">
            <a:avLst/>
          </a:prstGeom>
          <a:noFill/>
        </p:spPr>
        <p:txBody>
          <a:bodyPr wrap="square">
            <a:spAutoFit/>
          </a:bodyPr>
          <a:lstStyle/>
          <a:p>
            <a:pPr fontAlgn="base"/>
            <a:r>
              <a:rPr lang="en-US" sz="1600" dirty="0" err="1">
                <a:solidFill>
                  <a:schemeClr val="bg1"/>
                </a:solidFill>
                <a:latin typeface="Arial" panose="020B0604020202020204" pitchFamily="34" charset="0"/>
                <a:ea typeface="Helvetica Neue"/>
                <a:cs typeface="Arial" panose="020B0604020202020204" pitchFamily="34" charset="0"/>
                <a:sym typeface="Helvetica Neue"/>
              </a:rPr>
              <a:t>kathios.n@northeastern.edu</a:t>
            </a: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p:txBody>
      </p:sp>
      <p:pic>
        <p:nvPicPr>
          <p:cNvPr id="1049" name="Picture 1048">
            <a:extLst>
              <a:ext uri="{FF2B5EF4-FFF2-40B4-BE49-F238E27FC236}">
                <a16:creationId xmlns:a16="http://schemas.microsoft.com/office/drawing/2014/main" id="{B7620FCA-9C2B-17FF-2194-445A40DE651C}"/>
              </a:ext>
            </a:extLst>
          </p:cNvPr>
          <p:cNvPicPr>
            <a:picLocks noChangeAspect="1"/>
          </p:cNvPicPr>
          <p:nvPr/>
        </p:nvPicPr>
        <p:blipFill>
          <a:blip r:embed="rId34">
            <a:lum bright="70000" contrast="-70000"/>
            <a:extLst>
              <a:ext uri="{BEBA8EAE-BF5A-486C-A8C5-ECC9F3942E4B}">
                <a14:imgProps xmlns:a14="http://schemas.microsoft.com/office/drawing/2010/main">
                  <a14:imgLayer r:embed="rId35">
                    <a14:imgEffect>
                      <a14:backgroundRemoval t="4271" b="96171" l="2614" r="96932"/>
                    </a14:imgEffect>
                  </a14:imgLayer>
                </a14:imgProps>
              </a:ext>
            </a:extLst>
          </a:blip>
          <a:stretch>
            <a:fillRect/>
          </a:stretch>
        </p:blipFill>
        <p:spPr>
          <a:xfrm>
            <a:off x="39836262" y="4420466"/>
            <a:ext cx="523568" cy="403981"/>
          </a:xfrm>
          <a:prstGeom prst="rect">
            <a:avLst/>
          </a:prstGeom>
        </p:spPr>
      </p:pic>
      <p:pic>
        <p:nvPicPr>
          <p:cNvPr id="1050" name="Picture 16">
            <a:extLst>
              <a:ext uri="{FF2B5EF4-FFF2-40B4-BE49-F238E27FC236}">
                <a16:creationId xmlns:a16="http://schemas.microsoft.com/office/drawing/2014/main" id="{0FE52431-11C0-C98C-458F-F225CCFD60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87596" y="10590831"/>
            <a:ext cx="1090284" cy="373640"/>
          </a:xfrm>
          <a:prstGeom prst="rect">
            <a:avLst/>
          </a:prstGeom>
          <a:noFill/>
          <a:extLst>
            <a:ext uri="{909E8E84-426E-40DD-AFC4-6F175D3DCCD1}">
              <a14:hiddenFill xmlns:a14="http://schemas.microsoft.com/office/drawing/2010/main">
                <a:solidFill>
                  <a:srgbClr val="FFFFFF"/>
                </a:solidFill>
              </a14:hiddenFill>
            </a:ext>
          </a:extLst>
        </p:spPr>
      </p:pic>
      <p:sp>
        <p:nvSpPr>
          <p:cNvPr id="1051" name="Google Shape;87;p1">
            <a:extLst>
              <a:ext uri="{FF2B5EF4-FFF2-40B4-BE49-F238E27FC236}">
                <a16:creationId xmlns:a16="http://schemas.microsoft.com/office/drawing/2014/main" id="{4F8C795F-C65E-F6C3-2DDD-8DB4FE293D2A}"/>
              </a:ext>
            </a:extLst>
          </p:cNvPr>
          <p:cNvSpPr/>
          <p:nvPr/>
        </p:nvSpPr>
        <p:spPr>
          <a:xfrm>
            <a:off x="34024776" y="10625290"/>
            <a:ext cx="2771212" cy="24117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Dislike</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2" name="Google Shape;87;p1">
            <a:extLst>
              <a:ext uri="{FF2B5EF4-FFF2-40B4-BE49-F238E27FC236}">
                <a16:creationId xmlns:a16="http://schemas.microsoft.com/office/drawing/2014/main" id="{C2B270FC-C49F-F484-B5D5-5276B0741CCE}"/>
              </a:ext>
            </a:extLst>
          </p:cNvPr>
          <p:cNvSpPr/>
          <p:nvPr/>
        </p:nvSpPr>
        <p:spPr>
          <a:xfrm>
            <a:off x="24181174" y="20257454"/>
            <a:ext cx="1645399"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“Original” BP Melody</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3" name="Google Shape;87;p1">
            <a:extLst>
              <a:ext uri="{FF2B5EF4-FFF2-40B4-BE49-F238E27FC236}">
                <a16:creationId xmlns:a16="http://schemas.microsoft.com/office/drawing/2014/main" id="{513FFC2E-E15E-8C95-3ED8-7598357DDB88}"/>
              </a:ext>
            </a:extLst>
          </p:cNvPr>
          <p:cNvSpPr/>
          <p:nvPr/>
        </p:nvSpPr>
        <p:spPr>
          <a:xfrm>
            <a:off x="27373109" y="20527141"/>
            <a:ext cx="1790670"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“Altered” BP Melody (contains prediction error)</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54" name="Straight Arrow Connector 1053">
            <a:extLst>
              <a:ext uri="{FF2B5EF4-FFF2-40B4-BE49-F238E27FC236}">
                <a16:creationId xmlns:a16="http://schemas.microsoft.com/office/drawing/2014/main" id="{D5D1F18E-B20B-9D92-EADC-120A3EF4E5F2}"/>
              </a:ext>
            </a:extLst>
          </p:cNvPr>
          <p:cNvCxnSpPr>
            <a:cxnSpLocks/>
          </p:cNvCxnSpPr>
          <p:nvPr/>
        </p:nvCxnSpPr>
        <p:spPr>
          <a:xfrm flipH="1" flipV="1">
            <a:off x="26882765" y="20354590"/>
            <a:ext cx="631451" cy="61048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59" name="Google Shape;87;p1">
            <a:extLst>
              <a:ext uri="{FF2B5EF4-FFF2-40B4-BE49-F238E27FC236}">
                <a16:creationId xmlns:a16="http://schemas.microsoft.com/office/drawing/2014/main" id="{67B7E279-6EB5-9106-9805-13172EACF446}"/>
              </a:ext>
            </a:extLst>
          </p:cNvPr>
          <p:cNvSpPr/>
          <p:nvPr/>
        </p:nvSpPr>
        <p:spPr>
          <a:xfrm>
            <a:off x="29766250" y="28286753"/>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err="1">
                <a:solidFill>
                  <a:schemeClr val="dk1"/>
                </a:solidFill>
                <a:latin typeface="Arial" panose="020B0604020202020204" pitchFamily="34" charset="0"/>
                <a:ea typeface="Helvetica Neue"/>
                <a:cs typeface="Arial" panose="020B0604020202020204" pitchFamily="34" charset="0"/>
                <a:sym typeface="Helvetica Neue"/>
              </a:rPr>
              <a:t>Heschl’s</a:t>
            </a:r>
            <a:r>
              <a:rPr lang="en-US" sz="2000" dirty="0">
                <a:solidFill>
                  <a:schemeClr val="dk1"/>
                </a:solidFill>
                <a:latin typeface="Arial" panose="020B0604020202020204" pitchFamily="34" charset="0"/>
                <a:ea typeface="Helvetica Neue"/>
                <a:cs typeface="Arial" panose="020B0604020202020204" pitchFamily="34" charset="0"/>
                <a:sym typeface="Helvetica Neue"/>
              </a:rPr>
              <a:t> Gyrus (HG)</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61" name="Straight Arrow Connector 1060">
            <a:extLst>
              <a:ext uri="{FF2B5EF4-FFF2-40B4-BE49-F238E27FC236}">
                <a16:creationId xmlns:a16="http://schemas.microsoft.com/office/drawing/2014/main" id="{87A46B2F-DE86-07EF-2A46-EC6E376F8AD4}"/>
              </a:ext>
            </a:extLst>
          </p:cNvPr>
          <p:cNvCxnSpPr>
            <a:cxnSpLocks/>
          </p:cNvCxnSpPr>
          <p:nvPr/>
        </p:nvCxnSpPr>
        <p:spPr>
          <a:xfrm flipV="1">
            <a:off x="31845504" y="28163334"/>
            <a:ext cx="1280787" cy="2643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Google Shape;87;p1">
            <a:extLst>
              <a:ext uri="{FF2B5EF4-FFF2-40B4-BE49-F238E27FC236}">
                <a16:creationId xmlns:a16="http://schemas.microsoft.com/office/drawing/2014/main" id="{FBDF22C0-A60C-C4CD-D904-F4A8574CE3BA}"/>
              </a:ext>
            </a:extLst>
          </p:cNvPr>
          <p:cNvSpPr/>
          <p:nvPr/>
        </p:nvSpPr>
        <p:spPr>
          <a:xfrm>
            <a:off x="39512530" y="23239116"/>
            <a:ext cx="4595913" cy="233383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(12)</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4" name="Picture 3" descr="A diagram of a system&#10;&#10;Description automatically generated">
            <a:extLst>
              <a:ext uri="{FF2B5EF4-FFF2-40B4-BE49-F238E27FC236}">
                <a16:creationId xmlns:a16="http://schemas.microsoft.com/office/drawing/2014/main" id="{A89A148A-C8BC-46BE-8698-181EFE30270D}"/>
              </a:ext>
            </a:extLst>
          </p:cNvPr>
          <p:cNvPicPr>
            <a:picLocks noChangeAspect="1"/>
          </p:cNvPicPr>
          <p:nvPr/>
        </p:nvPicPr>
        <p:blipFill>
          <a:blip r:embed="rId36"/>
          <a:stretch>
            <a:fillRect/>
          </a:stretch>
        </p:blipFill>
        <p:spPr>
          <a:xfrm>
            <a:off x="2683165" y="26557967"/>
            <a:ext cx="10040869" cy="5647989"/>
          </a:xfrm>
          <a:prstGeom prst="rect">
            <a:avLst/>
          </a:prstGeom>
        </p:spPr>
      </p:pic>
      <p:sp>
        <p:nvSpPr>
          <p:cNvPr id="121" name="Google Shape;87;p1">
            <a:extLst>
              <a:ext uri="{FF2B5EF4-FFF2-40B4-BE49-F238E27FC236}">
                <a16:creationId xmlns:a16="http://schemas.microsoft.com/office/drawing/2014/main" id="{8A0C0AD9-D35A-7CD6-5890-16D55F614D3F}"/>
              </a:ext>
            </a:extLst>
          </p:cNvPr>
          <p:cNvSpPr/>
          <p:nvPr/>
        </p:nvSpPr>
        <p:spPr>
          <a:xfrm>
            <a:off x="11379298" y="31905575"/>
            <a:ext cx="2861234" cy="7084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adapted from (2)</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9455</TotalTime>
  <Words>1699</Words>
  <Application>Microsoft Macintosh PowerPoint</Application>
  <PresentationFormat>Custom</PresentationFormat>
  <Paragraphs>287</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133</cp:revision>
  <cp:lastPrinted>2022-04-18T15:59:33Z</cp:lastPrinted>
  <dcterms:created xsi:type="dcterms:W3CDTF">2021-02-08T14:55:12Z</dcterms:created>
  <dcterms:modified xsi:type="dcterms:W3CDTF">2023-09-05T20:09:57Z</dcterms:modified>
</cp:coreProperties>
</file>